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8/10/2021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8/10/2021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8/10/2021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8/10/2021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8/10/2021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8/10/2021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8/10/2021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8/10/2021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8/10/2021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A37CA-DBB2-45A6-B1E5-142F477DEFE9}"/>
              </a:ext>
            </a:extLst>
          </p:cNvPr>
          <p:cNvSpPr>
            <a:spLocks noGrp="1"/>
          </p:cNvSpPr>
          <p:nvPr>
            <p:ph type="ctrTitle"/>
          </p:nvPr>
        </p:nvSpPr>
        <p:spPr/>
        <p:txBody>
          <a:bodyPr/>
          <a:lstStyle/>
          <a:p>
            <a:r>
              <a:rPr lang="en-GB" dirty="0"/>
              <a:t>Unit I</a:t>
            </a:r>
            <a:endParaRPr lang="en-IN" dirty="0"/>
          </a:p>
        </p:txBody>
      </p:sp>
      <p:sp>
        <p:nvSpPr>
          <p:cNvPr id="3" name="Subtitle 2">
            <a:extLst>
              <a:ext uri="{FF2B5EF4-FFF2-40B4-BE49-F238E27FC236}">
                <a16:creationId xmlns:a16="http://schemas.microsoft.com/office/drawing/2014/main" id="{DED9F6AA-DA72-4AA6-B581-B55CAD970A4F}"/>
              </a:ext>
            </a:extLst>
          </p:cNvPr>
          <p:cNvSpPr>
            <a:spLocks noGrp="1"/>
          </p:cNvSpPr>
          <p:nvPr>
            <p:ph type="subTitle" idx="1"/>
          </p:nvPr>
        </p:nvSpPr>
        <p:spPr/>
        <p:txBody>
          <a:bodyPr/>
          <a:lstStyle/>
          <a:p>
            <a:r>
              <a:rPr lang="en-IN" dirty="0"/>
              <a:t>OBJECT ORIENTED METHODOLOGIES, UML</a:t>
            </a:r>
          </a:p>
        </p:txBody>
      </p:sp>
    </p:spTree>
    <p:extLst>
      <p:ext uri="{BB962C8B-B14F-4D97-AF65-F5344CB8AC3E}">
        <p14:creationId xmlns:p14="http://schemas.microsoft.com/office/powerpoint/2010/main" val="1094944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1D57-22CE-4678-B896-6E7748597C76}"/>
              </a:ext>
            </a:extLst>
          </p:cNvPr>
          <p:cNvSpPr>
            <a:spLocks noGrp="1"/>
          </p:cNvSpPr>
          <p:nvPr>
            <p:ph type="title"/>
          </p:nvPr>
        </p:nvSpPr>
        <p:spPr/>
        <p:txBody>
          <a:bodyPr/>
          <a:lstStyle/>
          <a:p>
            <a:r>
              <a:rPr lang="en-IN" dirty="0"/>
              <a:t>BENEFITS OF OBJECT ORIENTATION</a:t>
            </a:r>
          </a:p>
        </p:txBody>
      </p:sp>
      <p:sp>
        <p:nvSpPr>
          <p:cNvPr id="3" name="Content Placeholder 2">
            <a:extLst>
              <a:ext uri="{FF2B5EF4-FFF2-40B4-BE49-F238E27FC236}">
                <a16:creationId xmlns:a16="http://schemas.microsoft.com/office/drawing/2014/main" id="{888DF11E-2994-4001-A53F-141DEFF86359}"/>
              </a:ext>
            </a:extLst>
          </p:cNvPr>
          <p:cNvSpPr>
            <a:spLocks noGrp="1"/>
          </p:cNvSpPr>
          <p:nvPr>
            <p:ph idx="1"/>
          </p:nvPr>
        </p:nvSpPr>
        <p:spPr/>
        <p:txBody>
          <a:bodyPr/>
          <a:lstStyle/>
          <a:p>
            <a:r>
              <a:rPr lang="en-GB" dirty="0"/>
              <a:t>Faster development, </a:t>
            </a:r>
          </a:p>
          <a:p>
            <a:r>
              <a:rPr lang="en-GB" dirty="0"/>
              <a:t>Reusability, </a:t>
            </a:r>
          </a:p>
          <a:p>
            <a:r>
              <a:rPr lang="en-GB" dirty="0"/>
              <a:t>Increased quality </a:t>
            </a:r>
          </a:p>
          <a:p>
            <a:r>
              <a:rPr lang="en-GB" dirty="0" err="1"/>
              <a:t>Modeling</a:t>
            </a:r>
            <a:r>
              <a:rPr lang="en-GB" dirty="0"/>
              <a:t> the real world and provides us with the stronger equivalence of the real world‘s entities (objects). </a:t>
            </a:r>
          </a:p>
          <a:p>
            <a:r>
              <a:rPr lang="en-GB" dirty="0"/>
              <a:t>Raising the level of abstraction to the point where application can be implemented in the same terms as they are described. </a:t>
            </a:r>
            <a:endParaRPr lang="en-IN" dirty="0"/>
          </a:p>
        </p:txBody>
      </p:sp>
    </p:spTree>
    <p:extLst>
      <p:ext uri="{BB962C8B-B14F-4D97-AF65-F5344CB8AC3E}">
        <p14:creationId xmlns:p14="http://schemas.microsoft.com/office/powerpoint/2010/main" val="2595483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FA18-3EE2-4922-BDD6-4350770F2D7B}"/>
              </a:ext>
            </a:extLst>
          </p:cNvPr>
          <p:cNvSpPr>
            <a:spLocks noGrp="1"/>
          </p:cNvSpPr>
          <p:nvPr>
            <p:ph type="title"/>
          </p:nvPr>
        </p:nvSpPr>
        <p:spPr/>
        <p:txBody>
          <a:bodyPr/>
          <a:lstStyle/>
          <a:p>
            <a:r>
              <a:rPr lang="en-IN" b="0" i="0" dirty="0">
                <a:solidFill>
                  <a:schemeClr val="bg1"/>
                </a:solidFill>
                <a:effectLst/>
              </a:rPr>
              <a:t>Relationships</a:t>
            </a:r>
            <a:endParaRPr lang="en-IN" dirty="0"/>
          </a:p>
        </p:txBody>
      </p:sp>
      <p:sp>
        <p:nvSpPr>
          <p:cNvPr id="3" name="Content Placeholder 2">
            <a:extLst>
              <a:ext uri="{FF2B5EF4-FFF2-40B4-BE49-F238E27FC236}">
                <a16:creationId xmlns:a16="http://schemas.microsoft.com/office/drawing/2014/main" id="{68022D02-323F-4096-A6A7-C482F358C787}"/>
              </a:ext>
            </a:extLst>
          </p:cNvPr>
          <p:cNvSpPr>
            <a:spLocks noGrp="1"/>
          </p:cNvSpPr>
          <p:nvPr>
            <p:ph idx="1"/>
          </p:nvPr>
        </p:nvSpPr>
        <p:spPr/>
        <p:txBody>
          <a:bodyPr/>
          <a:lstStyle/>
          <a:p>
            <a:pPr marL="0" indent="0">
              <a:buNone/>
            </a:pPr>
            <a:r>
              <a:rPr lang="en-GB" b="1" i="0" dirty="0">
                <a:solidFill>
                  <a:srgbClr val="333333"/>
                </a:solidFill>
                <a:effectLst/>
              </a:rPr>
              <a:t>4.Realization:</a:t>
            </a:r>
            <a:r>
              <a:rPr lang="en-GB" b="0" i="0" dirty="0">
                <a:solidFill>
                  <a:srgbClr val="333333"/>
                </a:solidFill>
                <a:effectLst/>
              </a:rPr>
              <a:t> </a:t>
            </a:r>
          </a:p>
          <a:p>
            <a:pPr marL="0" indent="0">
              <a:buNone/>
            </a:pPr>
            <a:r>
              <a:rPr lang="en-GB" b="0" i="0" dirty="0">
                <a:solidFill>
                  <a:srgbClr val="333333"/>
                </a:solidFill>
                <a:effectLst/>
              </a:rPr>
              <a:t>It is a semantic kind of relationship between two things, where one defines the </a:t>
            </a:r>
            <a:r>
              <a:rPr lang="en-GB" b="0" i="0" dirty="0" err="1">
                <a:solidFill>
                  <a:srgbClr val="333333"/>
                </a:solidFill>
                <a:effectLst/>
              </a:rPr>
              <a:t>behavior</a:t>
            </a:r>
            <a:r>
              <a:rPr lang="en-GB" b="0" i="0" dirty="0">
                <a:solidFill>
                  <a:srgbClr val="333333"/>
                </a:solidFill>
                <a:effectLst/>
              </a:rPr>
              <a:t> to be carried out, and the other one implements the mentioned </a:t>
            </a:r>
            <a:r>
              <a:rPr lang="en-GB" b="0" i="0" dirty="0" err="1">
                <a:solidFill>
                  <a:srgbClr val="333333"/>
                </a:solidFill>
                <a:effectLst/>
              </a:rPr>
              <a:t>behavior</a:t>
            </a:r>
            <a:r>
              <a:rPr lang="en-GB" b="0" i="0" dirty="0">
                <a:solidFill>
                  <a:srgbClr val="333333"/>
                </a:solidFill>
                <a:effectLst/>
              </a:rPr>
              <a:t>. </a:t>
            </a:r>
          </a:p>
          <a:p>
            <a:pPr marL="0" indent="0">
              <a:buNone/>
            </a:pPr>
            <a:r>
              <a:rPr lang="en-GB" b="0" i="0" dirty="0">
                <a:solidFill>
                  <a:srgbClr val="333333"/>
                </a:solidFill>
                <a:effectLst/>
              </a:rPr>
              <a:t>It exists in interfaces.</a:t>
            </a:r>
          </a:p>
          <a:p>
            <a:pPr marL="0" indent="0">
              <a:buNone/>
            </a:pPr>
            <a:endParaRPr lang="en-IN" dirty="0"/>
          </a:p>
        </p:txBody>
      </p:sp>
      <p:pic>
        <p:nvPicPr>
          <p:cNvPr id="13314" name="Picture 2" descr="UML-Building Blocks">
            <a:extLst>
              <a:ext uri="{FF2B5EF4-FFF2-40B4-BE49-F238E27FC236}">
                <a16:creationId xmlns:a16="http://schemas.microsoft.com/office/drawing/2014/main" id="{A9355785-0D37-4431-A7F4-B03CC1FC7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838" y="4868862"/>
            <a:ext cx="2257425" cy="35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4309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2A61-E3F2-46F2-B12A-78B2CA4252AB}"/>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F6401CCA-D670-4F49-8A01-EE91B12C56DF}"/>
              </a:ext>
            </a:extLst>
          </p:cNvPr>
          <p:cNvSpPr>
            <a:spLocks noGrp="1"/>
          </p:cNvSpPr>
          <p:nvPr>
            <p:ph idx="1"/>
          </p:nvPr>
        </p:nvSpPr>
        <p:spPr/>
        <p:txBody>
          <a:bodyPr/>
          <a:lstStyle/>
          <a:p>
            <a:r>
              <a:rPr lang="en-GB" b="0" i="0" dirty="0">
                <a:solidFill>
                  <a:srgbClr val="4B4F56"/>
                </a:solidFill>
                <a:effectLst/>
              </a:rPr>
              <a:t>It can be classified in to:</a:t>
            </a:r>
            <a:endParaRPr lang="en-GB" dirty="0"/>
          </a:p>
          <a:p>
            <a:pPr>
              <a:buFont typeface="+mj-lt"/>
              <a:buAutoNum type="arabicPeriod"/>
            </a:pPr>
            <a:r>
              <a:rPr lang="en-IN" b="0" i="0" dirty="0">
                <a:solidFill>
                  <a:srgbClr val="4B4F56"/>
                </a:solidFill>
                <a:effectLst/>
              </a:rPr>
              <a:t>Specifications</a:t>
            </a:r>
          </a:p>
          <a:p>
            <a:pPr>
              <a:buFont typeface="+mj-lt"/>
              <a:buAutoNum type="arabicPeriod"/>
            </a:pPr>
            <a:r>
              <a:rPr lang="en-IN" b="0" i="0" dirty="0">
                <a:solidFill>
                  <a:srgbClr val="4B4F56"/>
                </a:solidFill>
                <a:effectLst/>
              </a:rPr>
              <a:t>Adornments</a:t>
            </a:r>
          </a:p>
          <a:p>
            <a:pPr>
              <a:buFont typeface="+mj-lt"/>
              <a:buAutoNum type="arabicPeriod"/>
            </a:pPr>
            <a:r>
              <a:rPr lang="en-IN" b="0" i="0" dirty="0">
                <a:solidFill>
                  <a:srgbClr val="4B4F56"/>
                </a:solidFill>
                <a:effectLst/>
              </a:rPr>
              <a:t>Common Divisions</a:t>
            </a:r>
          </a:p>
          <a:p>
            <a:pPr>
              <a:buFont typeface="+mj-lt"/>
              <a:buAutoNum type="arabicPeriod"/>
            </a:pPr>
            <a:r>
              <a:rPr lang="en-IN" b="0" i="0" dirty="0">
                <a:solidFill>
                  <a:srgbClr val="4B4F56"/>
                </a:solidFill>
                <a:effectLst/>
              </a:rPr>
              <a:t>Extensibility Mechanisms</a:t>
            </a:r>
          </a:p>
          <a:p>
            <a:pPr marL="0" indent="0">
              <a:buNone/>
            </a:pPr>
            <a:endParaRPr lang="en-IN" dirty="0"/>
          </a:p>
        </p:txBody>
      </p:sp>
    </p:spTree>
    <p:extLst>
      <p:ext uri="{BB962C8B-B14F-4D97-AF65-F5344CB8AC3E}">
        <p14:creationId xmlns:p14="http://schemas.microsoft.com/office/powerpoint/2010/main" val="35386301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024B5-9104-485C-9349-952BD0F9A697}"/>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67B0A8E5-A618-474D-BB42-D3E2AAEAF493}"/>
              </a:ext>
            </a:extLst>
          </p:cNvPr>
          <p:cNvSpPr>
            <a:spLocks noGrp="1"/>
          </p:cNvSpPr>
          <p:nvPr>
            <p:ph idx="1"/>
          </p:nvPr>
        </p:nvSpPr>
        <p:spPr/>
        <p:txBody>
          <a:bodyPr/>
          <a:lstStyle/>
          <a:p>
            <a:r>
              <a:rPr lang="en-GB" b="1" dirty="0"/>
              <a:t>Specification:</a:t>
            </a:r>
          </a:p>
          <a:p>
            <a:pPr marL="0" indent="0">
              <a:buNone/>
            </a:pPr>
            <a:r>
              <a:rPr lang="en-GB" b="0" i="0" dirty="0">
                <a:solidFill>
                  <a:srgbClr val="4B4F56"/>
                </a:solidFill>
                <a:effectLst/>
              </a:rPr>
              <a:t>Specification provides a textual statement describing interesting aspects of a system.</a:t>
            </a:r>
          </a:p>
          <a:p>
            <a:pPr marL="0" indent="0">
              <a:buNone/>
            </a:pPr>
            <a:endParaRPr lang="en-IN" b="1" dirty="0"/>
          </a:p>
        </p:txBody>
      </p:sp>
      <p:pic>
        <p:nvPicPr>
          <p:cNvPr id="1026"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C63063FA-D03C-4984-AE68-08337279B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9486" y="3698240"/>
            <a:ext cx="6239677" cy="193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15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46B7-C7D7-4DCA-A886-2D8BE96E46B5}"/>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2004A7F8-4E27-4DC5-B899-987019BBB638}"/>
              </a:ext>
            </a:extLst>
          </p:cNvPr>
          <p:cNvSpPr>
            <a:spLocks noGrp="1"/>
          </p:cNvSpPr>
          <p:nvPr>
            <p:ph idx="1"/>
          </p:nvPr>
        </p:nvSpPr>
        <p:spPr/>
        <p:txBody>
          <a:bodyPr/>
          <a:lstStyle/>
          <a:p>
            <a:r>
              <a:rPr kumimoji="0" lang="en-US" altLang="en-US" b="1" i="0" u="none" strike="noStrike" cap="none" normalizeH="0" baseline="0" dirty="0">
                <a:ln>
                  <a:noFill/>
                </a:ln>
                <a:solidFill>
                  <a:srgbClr val="4B4F56"/>
                </a:solidFill>
                <a:effectLst/>
              </a:rPr>
              <a:t>Adornments :</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rgbClr val="4B4F56"/>
                </a:solidFill>
                <a:effectLst/>
              </a:rPr>
              <a:t>Textual/graphical items added to the basic notation of an element.</a:t>
            </a:r>
          </a:p>
          <a:p>
            <a:pPr defTabSz="914400" eaLnBrk="0" fontAlgn="base" hangingPunct="0">
              <a:lnSpc>
                <a:spcPct val="150000"/>
              </a:lnSpc>
              <a:spcBef>
                <a:spcPct val="0"/>
              </a:spcBef>
              <a:spcAft>
                <a:spcPct val="0"/>
              </a:spcAft>
              <a:buClrTx/>
              <a:buSzTx/>
              <a:buFont typeface="Arial" panose="020B0604020202020204" pitchFamily="34" charset="0"/>
              <a:buChar char="•"/>
            </a:pPr>
            <a:r>
              <a:rPr kumimoji="0" lang="en-US" altLang="en-US" b="0" i="0" u="none" strike="noStrike" cap="none" normalizeH="0" baseline="0" dirty="0">
                <a:ln>
                  <a:noFill/>
                </a:ln>
                <a:solidFill>
                  <a:srgbClr val="4B4F56"/>
                </a:solidFill>
                <a:effectLst/>
              </a:rPr>
              <a:t>They are used for explicit visual representation of those aspects of an element that are beyond the most important</a:t>
            </a:r>
          </a:p>
          <a:p>
            <a:pPr marL="0" indent="0" defTabSz="914400" eaLnBrk="0" fontAlgn="base" hangingPunct="0">
              <a:lnSpc>
                <a:spcPct val="150000"/>
              </a:lnSpc>
              <a:spcBef>
                <a:spcPct val="0"/>
              </a:spcBef>
              <a:spcAft>
                <a:spcPct val="0"/>
              </a:spcAft>
              <a:buClrTx/>
              <a:buSzTx/>
              <a:buNone/>
            </a:pPr>
            <a:r>
              <a:rPr kumimoji="0" lang="en-US" altLang="en-US" b="0" i="0" u="none" strike="noStrike" cap="none" normalizeH="0" baseline="0" dirty="0">
                <a:ln>
                  <a:noFill/>
                </a:ln>
                <a:solidFill>
                  <a:srgbClr val="FF0000"/>
                </a:solidFill>
                <a:effectLst/>
              </a:rPr>
              <a:t>Examples:</a:t>
            </a:r>
            <a:r>
              <a:rPr kumimoji="0" lang="en-US" altLang="en-US" b="0" i="0" u="none" strike="noStrike" cap="none" normalizeH="0" baseline="0" dirty="0">
                <a:ln>
                  <a:noFill/>
                </a:ln>
                <a:solidFill>
                  <a:srgbClr val="4B4F56"/>
                </a:solidFill>
                <a:effectLst/>
              </a:rPr>
              <a:t> The basic notation of association is line, but this could be adorned with additional details, such as the role names and multiplicity of each end.</a:t>
            </a:r>
            <a:endParaRPr lang="en-IN" dirty="0"/>
          </a:p>
          <a:p>
            <a:pPr>
              <a:lnSpc>
                <a:spcPct val="150000"/>
              </a:lnSpc>
            </a:pPr>
            <a:endParaRPr kumimoji="0" lang="en-US" altLang="en-US" b="0" i="0" u="none" strike="noStrike" cap="none" normalizeH="0" baseline="0" dirty="0">
              <a:ln>
                <a:noFill/>
              </a:ln>
              <a:solidFill>
                <a:schemeClr val="tx1"/>
              </a:solidFill>
              <a:effectLst/>
            </a:endParaRPr>
          </a:p>
          <a:p>
            <a:endParaRPr lang="en-IN" dirty="0"/>
          </a:p>
        </p:txBody>
      </p:sp>
      <p:pic>
        <p:nvPicPr>
          <p:cNvPr id="4"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077FC22B-235A-451F-88DE-710A02123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080" y="5284257"/>
            <a:ext cx="4155439"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56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17CC-20CF-47C0-B198-1D8EA2EA784B}"/>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1228E9AA-D493-43EC-B762-CA74A317F3BF}"/>
              </a:ext>
            </a:extLst>
          </p:cNvPr>
          <p:cNvSpPr>
            <a:spLocks noGrp="1"/>
          </p:cNvSpPr>
          <p:nvPr>
            <p:ph idx="1"/>
          </p:nvPr>
        </p:nvSpPr>
        <p:spPr/>
        <p:txBody>
          <a:bodyPr/>
          <a:lstStyle/>
          <a:p>
            <a:pPr>
              <a:buFont typeface="Arial" panose="020B0604020202020204" pitchFamily="34" charset="0"/>
              <a:buChar char="•"/>
            </a:pPr>
            <a:r>
              <a:rPr lang="en-GB" b="0" i="0" dirty="0">
                <a:solidFill>
                  <a:srgbClr val="4B4F56"/>
                </a:solidFill>
                <a:effectLst/>
              </a:rPr>
              <a:t>Similarly, a class notation may highlight most important aspects of a class, i.e., name, attributes and operations. </a:t>
            </a:r>
          </a:p>
          <a:p>
            <a:pPr>
              <a:buFont typeface="Arial" panose="020B0604020202020204" pitchFamily="34" charset="0"/>
              <a:buChar char="•"/>
            </a:pPr>
            <a:r>
              <a:rPr lang="en-GB" b="0" i="0" dirty="0">
                <a:solidFill>
                  <a:srgbClr val="4B4F56"/>
                </a:solidFill>
                <a:effectLst/>
              </a:rPr>
              <a:t>To show access specifies for the attributes and methods of a class adornments such as +, -, # are used.</a:t>
            </a:r>
          </a:p>
          <a:p>
            <a:pPr>
              <a:buFont typeface="Arial" panose="020B0604020202020204" pitchFamily="34" charset="0"/>
              <a:buChar char="•"/>
            </a:pPr>
            <a:endParaRPr lang="en-IN" dirty="0"/>
          </a:p>
        </p:txBody>
      </p:sp>
      <p:pic>
        <p:nvPicPr>
          <p:cNvPr id="3074"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312DE55D-2308-467E-98E2-82C461540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5840" y="4089399"/>
            <a:ext cx="3806825" cy="204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9342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4B6E-80F4-4044-AD58-34202664753E}"/>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D8D3C223-099F-4642-963A-B8E6607DAFB8}"/>
              </a:ext>
            </a:extLst>
          </p:cNvPr>
          <p:cNvSpPr>
            <a:spLocks noGrp="1"/>
          </p:cNvSpPr>
          <p:nvPr>
            <p:ph idx="1"/>
          </p:nvPr>
        </p:nvSpPr>
        <p:spPr>
          <a:xfrm>
            <a:off x="1154954" y="2603500"/>
            <a:ext cx="9523206" cy="4041140"/>
          </a:xfrm>
        </p:spPr>
        <p:txBody>
          <a:bodyPr/>
          <a:lstStyle/>
          <a:p>
            <a:r>
              <a:rPr lang="en-GB" b="1" dirty="0"/>
              <a:t>Common division:</a:t>
            </a:r>
          </a:p>
          <a:p>
            <a:pPr algn="l">
              <a:buFont typeface="Arial" panose="020B0604020202020204" pitchFamily="34" charset="0"/>
              <a:buChar char="•"/>
            </a:pPr>
            <a:r>
              <a:rPr lang="en-GB" b="0" i="0" dirty="0">
                <a:solidFill>
                  <a:srgbClr val="4B4F56"/>
                </a:solidFill>
                <a:effectLst/>
              </a:rPr>
              <a:t>In </a:t>
            </a:r>
            <a:r>
              <a:rPr lang="en-GB" b="0" i="0" dirty="0" err="1">
                <a:solidFill>
                  <a:srgbClr val="4B4F56"/>
                </a:solidFill>
                <a:effectLst/>
              </a:rPr>
              <a:t>modeling</a:t>
            </a:r>
            <a:r>
              <a:rPr lang="en-GB" b="0" i="0" dirty="0">
                <a:solidFill>
                  <a:srgbClr val="4B4F56"/>
                </a:solidFill>
                <a:effectLst/>
              </a:rPr>
              <a:t>, object-oriented systems get divided in multiple ways.</a:t>
            </a:r>
          </a:p>
          <a:p>
            <a:pPr algn="l">
              <a:buFont typeface="Arial" panose="020B0604020202020204" pitchFamily="34" charset="0"/>
              <a:buChar char="•"/>
            </a:pPr>
            <a:r>
              <a:rPr lang="en-GB" b="0" i="0" dirty="0">
                <a:solidFill>
                  <a:srgbClr val="4B4F56"/>
                </a:solidFill>
                <a:effectLst/>
              </a:rPr>
              <a:t>For example, class vs. object, interface vs. implementation</a:t>
            </a:r>
          </a:p>
          <a:p>
            <a:pPr algn="l">
              <a:buFont typeface="Arial" panose="020B0604020202020204" pitchFamily="34" charset="0"/>
              <a:buChar char="•"/>
            </a:pPr>
            <a:r>
              <a:rPr lang="en-GB" b="0" i="0" dirty="0">
                <a:solidFill>
                  <a:srgbClr val="4B4F56"/>
                </a:solidFill>
                <a:effectLst/>
              </a:rPr>
              <a:t>An object uses the same symbol as its class with its name underlined</a:t>
            </a:r>
          </a:p>
          <a:p>
            <a:pPr marL="0" indent="0">
              <a:buNone/>
            </a:pPr>
            <a:br>
              <a:rPr lang="en-GB" dirty="0"/>
            </a:br>
            <a:endParaRPr lang="en-IN" dirty="0"/>
          </a:p>
        </p:txBody>
      </p:sp>
      <p:pic>
        <p:nvPicPr>
          <p:cNvPr id="5122"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C1A01A92-F441-44BC-9051-5BAD10779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242" y="4490719"/>
            <a:ext cx="5402398" cy="1773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954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368E-D654-4312-933E-9D44E4870090}"/>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A562FB1F-2130-4849-B6C1-F960E264BB63}"/>
              </a:ext>
            </a:extLst>
          </p:cNvPr>
          <p:cNvSpPr>
            <a:spLocks noGrp="1"/>
          </p:cNvSpPr>
          <p:nvPr>
            <p:ph idx="1"/>
          </p:nvPr>
        </p:nvSpPr>
        <p:spPr/>
        <p:txBody>
          <a:bodyPr/>
          <a:lstStyle/>
          <a:p>
            <a:r>
              <a:rPr lang="en-IN" b="1" i="0" dirty="0">
                <a:solidFill>
                  <a:srgbClr val="4B4F56"/>
                </a:solidFill>
                <a:effectLst/>
              </a:rPr>
              <a:t>Extensibility Mechanisms:</a:t>
            </a:r>
          </a:p>
          <a:p>
            <a:pPr marL="0" indent="0">
              <a:buNone/>
            </a:pPr>
            <a:r>
              <a:rPr lang="en-GB" b="0" i="0" dirty="0">
                <a:solidFill>
                  <a:srgbClr val="4B4F56"/>
                </a:solidFill>
                <a:effectLst/>
              </a:rPr>
              <a:t>     Extensibility mechanisms allow extending the language in controlled ways.</a:t>
            </a:r>
          </a:p>
          <a:p>
            <a:pPr marL="0" indent="0">
              <a:buNone/>
            </a:pPr>
            <a:r>
              <a:rPr lang="en-GB" dirty="0">
                <a:solidFill>
                  <a:srgbClr val="4B4F56"/>
                </a:solidFill>
              </a:rPr>
              <a:t>    </a:t>
            </a:r>
            <a:r>
              <a:rPr lang="en-GB" b="0" i="0" dirty="0">
                <a:solidFill>
                  <a:srgbClr val="4B4F56"/>
                </a:solidFill>
                <a:effectLst/>
              </a:rPr>
              <a:t> They include </a:t>
            </a:r>
            <a:r>
              <a:rPr lang="en-GB" b="0" i="0" dirty="0" err="1">
                <a:solidFill>
                  <a:srgbClr val="4B4F56"/>
                </a:solidFill>
                <a:effectLst/>
              </a:rPr>
              <a:t>Sterotypes</a:t>
            </a:r>
            <a:r>
              <a:rPr lang="en-GB" b="0" i="0" dirty="0">
                <a:solidFill>
                  <a:srgbClr val="4B4F56"/>
                </a:solidFill>
                <a:effectLst/>
              </a:rPr>
              <a:t>, Tagged Values and Constraints.</a:t>
            </a:r>
          </a:p>
          <a:p>
            <a:pPr marL="0" indent="0">
              <a:buNone/>
            </a:pPr>
            <a:br>
              <a:rPr lang="en-GB" dirty="0"/>
            </a:br>
            <a:endParaRPr lang="en-IN" dirty="0"/>
          </a:p>
        </p:txBody>
      </p:sp>
      <p:pic>
        <p:nvPicPr>
          <p:cNvPr id="6146"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2B862AD1-9FDE-4547-A940-655DC2BE7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574" y="4250690"/>
            <a:ext cx="5945406" cy="196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1675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E9080-EE9C-4DD4-A9E3-0E6B57918FFB}"/>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0051D1A5-4D25-4FA8-8BEB-D66B53130BEC}"/>
              </a:ext>
            </a:extLst>
          </p:cNvPr>
          <p:cNvSpPr>
            <a:spLocks noGrp="1"/>
          </p:cNvSpPr>
          <p:nvPr>
            <p:ph idx="1"/>
          </p:nvPr>
        </p:nvSpPr>
        <p:spPr/>
        <p:txBody>
          <a:bodyPr/>
          <a:lstStyle/>
          <a:p>
            <a:r>
              <a:rPr lang="en-GB" b="0" i="0" dirty="0">
                <a:solidFill>
                  <a:srgbClr val="4B4F56"/>
                </a:solidFill>
                <a:effectLst/>
              </a:rPr>
              <a:t>Extensibility mechanisms can be classified in to:</a:t>
            </a:r>
          </a:p>
          <a:p>
            <a:pPr>
              <a:buFont typeface="+mj-lt"/>
              <a:buAutoNum type="arabicPeriod"/>
            </a:pPr>
            <a:r>
              <a:rPr lang="en-IN" b="0" i="1" dirty="0">
                <a:solidFill>
                  <a:srgbClr val="4B4F56"/>
                </a:solidFill>
                <a:effectLst/>
              </a:rPr>
              <a:t>Stereotypes</a:t>
            </a:r>
          </a:p>
          <a:p>
            <a:pPr>
              <a:buFont typeface="+mj-lt"/>
              <a:buAutoNum type="arabicPeriod"/>
            </a:pPr>
            <a:r>
              <a:rPr lang="en-IN" b="0" i="1" dirty="0">
                <a:solidFill>
                  <a:srgbClr val="4B4F56"/>
                </a:solidFill>
                <a:effectLst/>
              </a:rPr>
              <a:t>Tagged Values</a:t>
            </a:r>
          </a:p>
          <a:p>
            <a:pPr>
              <a:buFont typeface="+mj-lt"/>
              <a:buAutoNum type="arabicPeriod"/>
            </a:pPr>
            <a:r>
              <a:rPr lang="en-IN" b="0" i="1" dirty="0">
                <a:solidFill>
                  <a:srgbClr val="4B4F56"/>
                </a:solidFill>
                <a:effectLst/>
              </a:rPr>
              <a:t>Constraints</a:t>
            </a:r>
          </a:p>
          <a:p>
            <a:pPr marL="0" indent="0">
              <a:buNone/>
            </a:pPr>
            <a:endParaRPr lang="en-IN" dirty="0"/>
          </a:p>
        </p:txBody>
      </p:sp>
    </p:spTree>
    <p:extLst>
      <p:ext uri="{BB962C8B-B14F-4D97-AF65-F5344CB8AC3E}">
        <p14:creationId xmlns:p14="http://schemas.microsoft.com/office/powerpoint/2010/main" val="19113756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5017A-799F-4D46-93A3-9CF72B3421CB}"/>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CB3FCAFF-3CCE-4122-8501-AC6EFE4821A1}"/>
              </a:ext>
            </a:extLst>
          </p:cNvPr>
          <p:cNvSpPr>
            <a:spLocks noGrp="1"/>
          </p:cNvSpPr>
          <p:nvPr>
            <p:ph idx="1"/>
          </p:nvPr>
        </p:nvSpPr>
        <p:spPr/>
        <p:txBody>
          <a:bodyPr/>
          <a:lstStyle/>
          <a:p>
            <a:r>
              <a:rPr lang="en-GB" b="1" i="0" dirty="0">
                <a:solidFill>
                  <a:srgbClr val="4B4F56"/>
                </a:solidFill>
                <a:effectLst/>
              </a:rPr>
              <a:t>Stereotypes:</a:t>
            </a:r>
          </a:p>
          <a:p>
            <a:pPr algn="l">
              <a:buFont typeface="Arial" panose="020B0604020202020204" pitchFamily="34" charset="0"/>
              <a:buChar char="•"/>
            </a:pPr>
            <a:r>
              <a:rPr lang="en-GB" b="0" i="0" dirty="0">
                <a:solidFill>
                  <a:srgbClr val="4B4F56"/>
                </a:solidFill>
                <a:effectLst/>
              </a:rPr>
              <a:t>Stereotypes are used to create new building blocks from existing blocks</a:t>
            </a:r>
          </a:p>
          <a:p>
            <a:pPr algn="l">
              <a:buFont typeface="Arial" panose="020B0604020202020204" pitchFamily="34" charset="0"/>
              <a:buChar char="•"/>
            </a:pPr>
            <a:r>
              <a:rPr lang="en-GB" b="0" i="0" dirty="0">
                <a:solidFill>
                  <a:srgbClr val="4B4F56"/>
                </a:solidFill>
                <a:effectLst/>
              </a:rPr>
              <a:t>New building blocks are domain-specific</a:t>
            </a:r>
          </a:p>
          <a:p>
            <a:pPr algn="l">
              <a:buFont typeface="Arial" panose="020B0604020202020204" pitchFamily="34" charset="0"/>
              <a:buChar char="•"/>
            </a:pPr>
            <a:r>
              <a:rPr lang="en-GB" b="0" i="0" dirty="0">
                <a:solidFill>
                  <a:srgbClr val="4B4F56"/>
                </a:solidFill>
                <a:effectLst/>
              </a:rPr>
              <a:t>Stereotypes are used to extend the vocabulary of a system</a:t>
            </a:r>
          </a:p>
          <a:p>
            <a:pPr algn="l">
              <a:buFont typeface="Arial" panose="020B0604020202020204" pitchFamily="34" charset="0"/>
              <a:buChar char="•"/>
            </a:pPr>
            <a:r>
              <a:rPr lang="en-GB" b="0" i="0" dirty="0">
                <a:solidFill>
                  <a:srgbClr val="4B4F56"/>
                </a:solidFill>
                <a:effectLst/>
              </a:rPr>
              <a:t>Graphically represented as a name enclosed by guillemets (« »)</a:t>
            </a:r>
          </a:p>
          <a:p>
            <a:pPr marL="0" indent="0">
              <a:buNone/>
            </a:pPr>
            <a:br>
              <a:rPr lang="en-GB" dirty="0"/>
            </a:br>
            <a:endParaRPr lang="en-IN" dirty="0"/>
          </a:p>
        </p:txBody>
      </p:sp>
      <p:pic>
        <p:nvPicPr>
          <p:cNvPr id="7170"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8B8BA6EE-127A-4551-9C34-905DC530A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040" y="4743450"/>
            <a:ext cx="4988560" cy="18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3451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9703-928C-4ADA-B9F2-B2A2E0D2649C}"/>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154BF8C9-9BEC-45AC-9A1C-E63F01D1AC76}"/>
              </a:ext>
            </a:extLst>
          </p:cNvPr>
          <p:cNvSpPr>
            <a:spLocks noGrp="1"/>
          </p:cNvSpPr>
          <p:nvPr>
            <p:ph idx="1"/>
          </p:nvPr>
        </p:nvSpPr>
        <p:spPr>
          <a:xfrm>
            <a:off x="1154954" y="2343150"/>
            <a:ext cx="8825659" cy="3676650"/>
          </a:xfrm>
        </p:spPr>
        <p:txBody>
          <a:bodyPr/>
          <a:lstStyle/>
          <a:p>
            <a:r>
              <a:rPr lang="en-GB" b="1" i="0" dirty="0">
                <a:solidFill>
                  <a:srgbClr val="4B4F56"/>
                </a:solidFill>
                <a:effectLst/>
              </a:rPr>
              <a:t>Tagged Values :</a:t>
            </a:r>
            <a:endParaRPr lang="en-GB" dirty="0"/>
          </a:p>
          <a:p>
            <a:pPr>
              <a:buFont typeface="Arial" panose="020B0604020202020204" pitchFamily="34" charset="0"/>
              <a:buChar char="•"/>
            </a:pPr>
            <a:r>
              <a:rPr lang="en-GB" b="0" i="0" dirty="0">
                <a:solidFill>
                  <a:srgbClr val="4B4F56"/>
                </a:solidFill>
                <a:effectLst/>
              </a:rPr>
              <a:t>Tagged values are used to add to the information of the element (not of its instances)</a:t>
            </a:r>
          </a:p>
          <a:p>
            <a:pPr algn="l">
              <a:buFont typeface="Arial" panose="020B0604020202020204" pitchFamily="34" charset="0"/>
              <a:buChar char="•"/>
            </a:pPr>
            <a:r>
              <a:rPr lang="en-GB" b="0" i="0" dirty="0">
                <a:solidFill>
                  <a:srgbClr val="4B4F56"/>
                </a:solidFill>
                <a:effectLst/>
              </a:rPr>
              <a:t>Stereotypes help to create new building blocks, whereas tagged values help to create new attributes</a:t>
            </a:r>
          </a:p>
          <a:p>
            <a:pPr algn="l">
              <a:buFont typeface="Arial" panose="020B0604020202020204" pitchFamily="34" charset="0"/>
              <a:buChar char="•"/>
            </a:pPr>
            <a:r>
              <a:rPr lang="en-GB" b="0" i="0" dirty="0">
                <a:solidFill>
                  <a:srgbClr val="4B4F56"/>
                </a:solidFill>
                <a:effectLst/>
              </a:rPr>
              <a:t>These are commonly used to specify information relevant to code generation, configuration management and so on</a:t>
            </a:r>
          </a:p>
          <a:p>
            <a:endParaRPr lang="en-IN" dirty="0"/>
          </a:p>
        </p:txBody>
      </p:sp>
      <p:pic>
        <p:nvPicPr>
          <p:cNvPr id="8194"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9341631A-50A4-4061-B29C-51B0C1FD8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240" y="4893310"/>
            <a:ext cx="4568902" cy="187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131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54469-E34E-4B15-ACFF-4FEB2D0CBAB9}"/>
              </a:ext>
            </a:extLst>
          </p:cNvPr>
          <p:cNvSpPr>
            <a:spLocks noGrp="1"/>
          </p:cNvSpPr>
          <p:nvPr>
            <p:ph type="title"/>
          </p:nvPr>
        </p:nvSpPr>
        <p:spPr/>
        <p:txBody>
          <a:bodyPr/>
          <a:lstStyle/>
          <a:p>
            <a:r>
              <a:rPr lang="en-IN" dirty="0"/>
              <a:t>WHY OBJECT ORIENTATION?</a:t>
            </a:r>
          </a:p>
        </p:txBody>
      </p:sp>
      <p:sp>
        <p:nvSpPr>
          <p:cNvPr id="3" name="Content Placeholder 2">
            <a:extLst>
              <a:ext uri="{FF2B5EF4-FFF2-40B4-BE49-F238E27FC236}">
                <a16:creationId xmlns:a16="http://schemas.microsoft.com/office/drawing/2014/main" id="{CF6C5615-421B-4169-A855-E2984EC27F09}"/>
              </a:ext>
            </a:extLst>
          </p:cNvPr>
          <p:cNvSpPr>
            <a:spLocks noGrp="1"/>
          </p:cNvSpPr>
          <p:nvPr>
            <p:ph idx="1"/>
          </p:nvPr>
        </p:nvSpPr>
        <p:spPr>
          <a:xfrm>
            <a:off x="1154954" y="2603500"/>
            <a:ext cx="8825659" cy="4064000"/>
          </a:xfrm>
        </p:spPr>
        <p:txBody>
          <a:bodyPr/>
          <a:lstStyle/>
          <a:p>
            <a:r>
              <a:rPr lang="en-GB" dirty="0"/>
              <a:t>OO Methods enables to develop set of objects that work together </a:t>
            </a:r>
          </a:p>
          <a:p>
            <a:r>
              <a:rPr lang="en-GB" dirty="0"/>
              <a:t>It adapts to</a:t>
            </a:r>
          </a:p>
          <a:p>
            <a:pPr marL="0" indent="0">
              <a:buNone/>
            </a:pPr>
            <a:r>
              <a:rPr lang="en-GB" dirty="0"/>
              <a:t> • Changing requirements </a:t>
            </a:r>
          </a:p>
          <a:p>
            <a:pPr marL="0" indent="0">
              <a:buNone/>
            </a:pPr>
            <a:r>
              <a:rPr lang="en-GB" dirty="0"/>
              <a:t>• Easier to maintain </a:t>
            </a:r>
          </a:p>
          <a:p>
            <a:pPr marL="0" indent="0">
              <a:buNone/>
            </a:pPr>
            <a:r>
              <a:rPr lang="en-GB" dirty="0"/>
              <a:t>• More robust</a:t>
            </a:r>
          </a:p>
          <a:p>
            <a:pPr marL="0" indent="0">
              <a:buNone/>
            </a:pPr>
            <a:r>
              <a:rPr lang="en-GB" dirty="0"/>
              <a:t>• Promote greater design </a:t>
            </a:r>
          </a:p>
          <a:p>
            <a:pPr marL="0" indent="0">
              <a:buNone/>
            </a:pPr>
            <a:r>
              <a:rPr lang="en-GB" dirty="0"/>
              <a:t>• Code reuse</a:t>
            </a:r>
            <a:endParaRPr lang="en-IN" dirty="0"/>
          </a:p>
        </p:txBody>
      </p:sp>
    </p:spTree>
    <p:extLst>
      <p:ext uri="{BB962C8B-B14F-4D97-AF65-F5344CB8AC3E}">
        <p14:creationId xmlns:p14="http://schemas.microsoft.com/office/powerpoint/2010/main" val="969436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DE3D5-857F-4FD9-8341-B6569552D06F}"/>
              </a:ext>
            </a:extLst>
          </p:cNvPr>
          <p:cNvSpPr>
            <a:spLocks noGrp="1"/>
          </p:cNvSpPr>
          <p:nvPr>
            <p:ph type="title"/>
          </p:nvPr>
        </p:nvSpPr>
        <p:spPr/>
        <p:txBody>
          <a:bodyPr/>
          <a:lstStyle/>
          <a:p>
            <a:r>
              <a:rPr lang="en-GB" dirty="0"/>
              <a:t>UML common mechanism</a:t>
            </a:r>
            <a:endParaRPr lang="en-IN" dirty="0"/>
          </a:p>
        </p:txBody>
      </p:sp>
      <p:sp>
        <p:nvSpPr>
          <p:cNvPr id="3" name="Content Placeholder 2">
            <a:extLst>
              <a:ext uri="{FF2B5EF4-FFF2-40B4-BE49-F238E27FC236}">
                <a16:creationId xmlns:a16="http://schemas.microsoft.com/office/drawing/2014/main" id="{FC85A0A1-6948-4AAB-8950-82909631163F}"/>
              </a:ext>
            </a:extLst>
          </p:cNvPr>
          <p:cNvSpPr>
            <a:spLocks noGrp="1"/>
          </p:cNvSpPr>
          <p:nvPr>
            <p:ph idx="1"/>
          </p:nvPr>
        </p:nvSpPr>
        <p:spPr>
          <a:xfrm>
            <a:off x="1154954" y="2308860"/>
            <a:ext cx="8825659" cy="3416300"/>
          </a:xfrm>
        </p:spPr>
        <p:txBody>
          <a:bodyPr/>
          <a:lstStyle/>
          <a:p>
            <a:r>
              <a:rPr lang="en-IN" b="1" i="0" dirty="0">
                <a:solidFill>
                  <a:srgbClr val="4B4F56"/>
                </a:solidFill>
                <a:effectLst/>
              </a:rPr>
              <a:t>Constraints :</a:t>
            </a:r>
          </a:p>
          <a:p>
            <a:pPr algn="l">
              <a:buFont typeface="Arial" panose="020B0604020202020204" pitchFamily="34" charset="0"/>
              <a:buChar char="•"/>
            </a:pPr>
            <a:r>
              <a:rPr lang="en-GB" b="0" i="0" dirty="0">
                <a:solidFill>
                  <a:srgbClr val="4B4F56"/>
                </a:solidFill>
                <a:effectLst/>
              </a:rPr>
              <a:t>Constraints are used to create rules for the model</a:t>
            </a:r>
          </a:p>
          <a:p>
            <a:pPr algn="l">
              <a:buFont typeface="Arial" panose="020B0604020202020204" pitchFamily="34" charset="0"/>
              <a:buChar char="•"/>
            </a:pPr>
            <a:r>
              <a:rPr lang="en-GB" b="0" i="0" dirty="0">
                <a:solidFill>
                  <a:srgbClr val="4B4F56"/>
                </a:solidFill>
                <a:effectLst/>
              </a:rPr>
              <a:t>Rules that impact the </a:t>
            </a:r>
            <a:r>
              <a:rPr lang="en-GB" b="0" i="0" dirty="0" err="1">
                <a:solidFill>
                  <a:srgbClr val="4B4F56"/>
                </a:solidFill>
                <a:effectLst/>
              </a:rPr>
              <a:t>behavior</a:t>
            </a:r>
            <a:r>
              <a:rPr lang="en-GB" b="0" i="0" dirty="0">
                <a:solidFill>
                  <a:srgbClr val="4B4F56"/>
                </a:solidFill>
                <a:effectLst/>
              </a:rPr>
              <a:t> of the model, and specify conditions that must be met</a:t>
            </a:r>
          </a:p>
          <a:p>
            <a:pPr algn="l">
              <a:buFont typeface="Arial" panose="020B0604020202020204" pitchFamily="34" charset="0"/>
              <a:buChar char="•"/>
            </a:pPr>
            <a:r>
              <a:rPr lang="en-GB" b="0" i="0" dirty="0">
                <a:solidFill>
                  <a:srgbClr val="4B4F56"/>
                </a:solidFill>
                <a:effectLst/>
              </a:rPr>
              <a:t>Can apply to any element in the model, i.e., attributes of a class, relationship</a:t>
            </a:r>
          </a:p>
          <a:p>
            <a:pPr algn="l">
              <a:buFont typeface="Arial" panose="020B0604020202020204" pitchFamily="34" charset="0"/>
              <a:buChar char="•"/>
            </a:pPr>
            <a:r>
              <a:rPr lang="en-GB" b="0" i="0" dirty="0">
                <a:solidFill>
                  <a:srgbClr val="4B4F56"/>
                </a:solidFill>
                <a:effectLst/>
              </a:rPr>
              <a:t>Graphically represented as a string enclosed by braces {....} and placed near the associated elements or connected to that elements by dependency relationships</a:t>
            </a:r>
          </a:p>
          <a:p>
            <a:pPr marL="0" indent="0">
              <a:buNone/>
            </a:pPr>
            <a:endParaRPr lang="en-IN" dirty="0"/>
          </a:p>
        </p:txBody>
      </p:sp>
      <p:pic>
        <p:nvPicPr>
          <p:cNvPr id="9218" name="Picture 2" descr="cse study zone,estudies4you,Common Mechanisms of UML,uml Common Mechanisms,list of uml Common Mechanisms,specifications of uml,adornments of uml,common divisions of uml,Extensibility Mechanisms of uml,Stereotypes in uml,Tagged Values in uml,constraints in uml,architecture of uml,">
            <a:extLst>
              <a:ext uri="{FF2B5EF4-FFF2-40B4-BE49-F238E27FC236}">
                <a16:creationId xmlns:a16="http://schemas.microsoft.com/office/drawing/2014/main" id="{5964E415-C18C-428C-AA5C-A82E9CF8F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277" y="5112807"/>
            <a:ext cx="4484723" cy="174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88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C6F2-04D2-4995-93B0-97751ABFC514}"/>
              </a:ext>
            </a:extLst>
          </p:cNvPr>
          <p:cNvSpPr>
            <a:spLocks noGrp="1"/>
          </p:cNvSpPr>
          <p:nvPr>
            <p:ph type="title"/>
          </p:nvPr>
        </p:nvSpPr>
        <p:spPr>
          <a:xfrm>
            <a:off x="1154954" y="973668"/>
            <a:ext cx="8761413" cy="706964"/>
          </a:xfrm>
        </p:spPr>
        <p:txBody>
          <a:bodyPr>
            <a:normAutofit/>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50909F42-5066-44DF-85A7-85EE99940499}"/>
              </a:ext>
            </a:extLst>
          </p:cNvPr>
          <p:cNvSpPr>
            <a:spLocks noGrp="1"/>
          </p:cNvSpPr>
          <p:nvPr>
            <p:ph idx="1"/>
          </p:nvPr>
        </p:nvSpPr>
        <p:spPr>
          <a:xfrm>
            <a:off x="1154955" y="2603500"/>
            <a:ext cx="3481054" cy="3416300"/>
          </a:xfrm>
        </p:spPr>
        <p:txBody>
          <a:bodyPr anchor="ctr">
            <a:normAutofit/>
          </a:bodyPr>
          <a:lstStyle/>
          <a:p>
            <a:r>
              <a:rPr lang="en-GB" sz="1600" b="1" dirty="0"/>
              <a:t>Class notation:</a:t>
            </a:r>
            <a:endParaRPr lang="en-IN" sz="1600" b="1" dirty="0"/>
          </a:p>
        </p:txBody>
      </p:sp>
      <p:pic>
        <p:nvPicPr>
          <p:cNvPr id="1026" name="Picture 2" descr="Class Notation">
            <a:extLst>
              <a:ext uri="{FF2B5EF4-FFF2-40B4-BE49-F238E27FC236}">
                <a16:creationId xmlns:a16="http://schemas.microsoft.com/office/drawing/2014/main" id="{EB1D0F8F-39FB-44F1-977E-552DE48B3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7" r="-2" b="-2"/>
          <a:stretch/>
        </p:blipFill>
        <p:spPr bwMode="auto">
          <a:xfrm>
            <a:off x="4984956" y="2775951"/>
            <a:ext cx="6158802" cy="3635009"/>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2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A5DD-894B-4C3A-99FC-E338A10BAB58}"/>
              </a:ext>
            </a:extLst>
          </p:cNvPr>
          <p:cNvSpPr>
            <a:spLocks noGrp="1"/>
          </p:cNvSpPr>
          <p:nvPr>
            <p:ph type="title"/>
          </p:nvPr>
        </p:nvSpPr>
        <p:spPr/>
        <p:txBody>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47A3C84F-196E-4FFF-A5F8-AA1EEA0AFE7E}"/>
              </a:ext>
            </a:extLst>
          </p:cNvPr>
          <p:cNvSpPr>
            <a:spLocks noGrp="1"/>
          </p:cNvSpPr>
          <p:nvPr>
            <p:ph idx="1"/>
          </p:nvPr>
        </p:nvSpPr>
        <p:spPr/>
        <p:txBody>
          <a:bodyPr/>
          <a:lstStyle/>
          <a:p>
            <a:r>
              <a:rPr lang="en-GB" b="1" dirty="0"/>
              <a:t>Object notation:                                                  Interface notation</a:t>
            </a:r>
            <a:endParaRPr lang="en-IN" b="1" dirty="0"/>
          </a:p>
        </p:txBody>
      </p:sp>
      <p:pic>
        <p:nvPicPr>
          <p:cNvPr id="2050" name="Picture 2" descr="Object Notation">
            <a:extLst>
              <a:ext uri="{FF2B5EF4-FFF2-40B4-BE49-F238E27FC236}">
                <a16:creationId xmlns:a16="http://schemas.microsoft.com/office/drawing/2014/main" id="{28E62549-1889-4B4F-880F-1CA440BA6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343" y="3743008"/>
            <a:ext cx="2619057" cy="183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terface Notation">
            <a:extLst>
              <a:ext uri="{FF2B5EF4-FFF2-40B4-BE49-F238E27FC236}">
                <a16:creationId xmlns:a16="http://schemas.microsoft.com/office/drawing/2014/main" id="{E91A4BE9-926D-4E49-948C-EFE82E579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809144"/>
            <a:ext cx="3210242" cy="176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8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2DF8-EC84-4A10-8003-8E19B49B4FE5}"/>
              </a:ext>
            </a:extLst>
          </p:cNvPr>
          <p:cNvSpPr>
            <a:spLocks noGrp="1"/>
          </p:cNvSpPr>
          <p:nvPr>
            <p:ph type="title"/>
          </p:nvPr>
        </p:nvSpPr>
        <p:spPr/>
        <p:txBody>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694F30F1-CDA8-42F2-8500-C5FA7C1E3493}"/>
              </a:ext>
            </a:extLst>
          </p:cNvPr>
          <p:cNvSpPr>
            <a:spLocks noGrp="1"/>
          </p:cNvSpPr>
          <p:nvPr>
            <p:ph idx="1"/>
          </p:nvPr>
        </p:nvSpPr>
        <p:spPr/>
        <p:txBody>
          <a:bodyPr/>
          <a:lstStyle/>
          <a:p>
            <a:r>
              <a:rPr lang="en-GB" b="1" dirty="0"/>
              <a:t>Collaboration notation:                                           </a:t>
            </a:r>
            <a:r>
              <a:rPr lang="en-IN" b="1" i="0" dirty="0">
                <a:effectLst/>
              </a:rPr>
              <a:t>Use Case Notation</a:t>
            </a:r>
          </a:p>
          <a:p>
            <a:pPr marL="0" indent="0">
              <a:buNone/>
            </a:pPr>
            <a:endParaRPr lang="en-IN" dirty="0"/>
          </a:p>
        </p:txBody>
      </p:sp>
      <p:pic>
        <p:nvPicPr>
          <p:cNvPr id="3074" name="Picture 2" descr="Collaboration Notation">
            <a:extLst>
              <a:ext uri="{FF2B5EF4-FFF2-40B4-BE49-F238E27FC236}">
                <a16:creationId xmlns:a16="http://schemas.microsoft.com/office/drawing/2014/main" id="{3EAB6259-F6B8-4A72-9E94-3062826E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083" y="3121024"/>
            <a:ext cx="3648075" cy="30867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 case Notation">
            <a:extLst>
              <a:ext uri="{FF2B5EF4-FFF2-40B4-BE49-F238E27FC236}">
                <a16:creationId xmlns:a16="http://schemas.microsoft.com/office/drawing/2014/main" id="{815C5EB9-7BB3-4744-9E94-E701C20F8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826" y="3429000"/>
            <a:ext cx="4293091" cy="23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19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7104B-F473-4A12-A05A-7A9EA69F7E23}"/>
              </a:ext>
            </a:extLst>
          </p:cNvPr>
          <p:cNvSpPr>
            <a:spLocks noGrp="1"/>
          </p:cNvSpPr>
          <p:nvPr>
            <p:ph type="title"/>
          </p:nvPr>
        </p:nvSpPr>
        <p:spPr/>
        <p:txBody>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193482F9-E194-48B5-BB31-01C2ED056289}"/>
              </a:ext>
            </a:extLst>
          </p:cNvPr>
          <p:cNvSpPr>
            <a:spLocks noGrp="1"/>
          </p:cNvSpPr>
          <p:nvPr>
            <p:ph idx="1"/>
          </p:nvPr>
        </p:nvSpPr>
        <p:spPr/>
        <p:txBody>
          <a:bodyPr/>
          <a:lstStyle/>
          <a:p>
            <a:r>
              <a:rPr lang="en-GB" b="1" dirty="0"/>
              <a:t>Actor notation:                                                        </a:t>
            </a:r>
            <a:r>
              <a:rPr lang="en-IN" b="1" i="0" dirty="0">
                <a:effectLst/>
              </a:rPr>
              <a:t>Initial State Notation</a:t>
            </a:r>
          </a:p>
          <a:p>
            <a:endParaRPr lang="en-GB" b="1" dirty="0"/>
          </a:p>
          <a:p>
            <a:endParaRPr lang="en-IN" dirty="0"/>
          </a:p>
        </p:txBody>
      </p:sp>
      <p:pic>
        <p:nvPicPr>
          <p:cNvPr id="4098" name="Picture 2" descr="Actor Notation">
            <a:extLst>
              <a:ext uri="{FF2B5EF4-FFF2-40B4-BE49-F238E27FC236}">
                <a16:creationId xmlns:a16="http://schemas.microsoft.com/office/drawing/2014/main" id="{3288E2BB-AE4C-4138-A223-5F40B539F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4" y="3429000"/>
            <a:ext cx="2118996" cy="209391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itial state Notation">
            <a:extLst>
              <a:ext uri="{FF2B5EF4-FFF2-40B4-BE49-F238E27FC236}">
                <a16:creationId xmlns:a16="http://schemas.microsoft.com/office/drawing/2014/main" id="{94EBB090-7DA9-4E2D-A511-70041492C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237" y="3576003"/>
            <a:ext cx="3759376" cy="167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2175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5B2AC-8130-4922-B80D-A6C2B5126B9A}"/>
              </a:ext>
            </a:extLst>
          </p:cNvPr>
          <p:cNvSpPr>
            <a:spLocks noGrp="1"/>
          </p:cNvSpPr>
          <p:nvPr>
            <p:ph type="title"/>
          </p:nvPr>
        </p:nvSpPr>
        <p:spPr/>
        <p:txBody>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96915274-6512-4427-81AE-4ADD4234A520}"/>
              </a:ext>
            </a:extLst>
          </p:cNvPr>
          <p:cNvSpPr>
            <a:spLocks noGrp="1"/>
          </p:cNvSpPr>
          <p:nvPr>
            <p:ph idx="1"/>
          </p:nvPr>
        </p:nvSpPr>
        <p:spPr/>
        <p:txBody>
          <a:bodyPr/>
          <a:lstStyle/>
          <a:p>
            <a:r>
              <a:rPr lang="en-IN" b="1" i="0" dirty="0">
                <a:effectLst/>
              </a:rPr>
              <a:t>Final State Notation                                              </a:t>
            </a:r>
            <a:r>
              <a:rPr lang="en-IN" b="1" i="0" dirty="0">
                <a:effectLst/>
                <a:latin typeface="Arial" panose="020B0604020202020204" pitchFamily="34" charset="0"/>
              </a:rPr>
              <a:t>Active Class Notation</a:t>
            </a:r>
          </a:p>
        </p:txBody>
      </p:sp>
      <p:pic>
        <p:nvPicPr>
          <p:cNvPr id="5122" name="Picture 2" descr="Final state Notation">
            <a:extLst>
              <a:ext uri="{FF2B5EF4-FFF2-40B4-BE49-F238E27FC236}">
                <a16:creationId xmlns:a16="http://schemas.microsoft.com/office/drawing/2014/main" id="{A26E4C2C-86BC-4935-BEE3-EF184AA54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3805238"/>
            <a:ext cx="3410017" cy="976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ctive class Notation">
            <a:extLst>
              <a:ext uri="{FF2B5EF4-FFF2-40B4-BE49-F238E27FC236}">
                <a16:creationId xmlns:a16="http://schemas.microsoft.com/office/drawing/2014/main" id="{34A154C3-BF5A-4EB6-971B-27A8BE49A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380" y="3805238"/>
            <a:ext cx="3581400" cy="127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999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17DB-B2C2-4C4C-A100-2316BF560FEC}"/>
              </a:ext>
            </a:extLst>
          </p:cNvPr>
          <p:cNvSpPr>
            <a:spLocks noGrp="1"/>
          </p:cNvSpPr>
          <p:nvPr>
            <p:ph type="title"/>
          </p:nvPr>
        </p:nvSpPr>
        <p:spPr/>
        <p:txBody>
          <a:bodyPr/>
          <a:lstStyle/>
          <a:p>
            <a:r>
              <a:rPr lang="en-GB" dirty="0"/>
              <a:t>UML diagram notational techniques</a:t>
            </a:r>
            <a:endParaRPr lang="en-IN" dirty="0"/>
          </a:p>
        </p:txBody>
      </p:sp>
      <p:sp>
        <p:nvSpPr>
          <p:cNvPr id="3" name="Content Placeholder 2">
            <a:extLst>
              <a:ext uri="{FF2B5EF4-FFF2-40B4-BE49-F238E27FC236}">
                <a16:creationId xmlns:a16="http://schemas.microsoft.com/office/drawing/2014/main" id="{7AB4F6C0-6351-4CE2-8420-599475625480}"/>
              </a:ext>
            </a:extLst>
          </p:cNvPr>
          <p:cNvSpPr>
            <a:spLocks noGrp="1"/>
          </p:cNvSpPr>
          <p:nvPr>
            <p:ph idx="1"/>
          </p:nvPr>
        </p:nvSpPr>
        <p:spPr/>
        <p:txBody>
          <a:bodyPr/>
          <a:lstStyle/>
          <a:p>
            <a:r>
              <a:rPr lang="en-IN" b="1" i="0" dirty="0">
                <a:effectLst/>
              </a:rPr>
              <a:t>Component Notation                                                   Node Notation</a:t>
            </a:r>
          </a:p>
          <a:p>
            <a:endParaRPr lang="en-IN" dirty="0"/>
          </a:p>
        </p:txBody>
      </p:sp>
      <p:pic>
        <p:nvPicPr>
          <p:cNvPr id="6146" name="Picture 2" descr="Component Notation">
            <a:extLst>
              <a:ext uri="{FF2B5EF4-FFF2-40B4-BE49-F238E27FC236}">
                <a16:creationId xmlns:a16="http://schemas.microsoft.com/office/drawing/2014/main" id="{8D11D3BA-B9D8-4676-B354-0651F3617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84" y="3541394"/>
            <a:ext cx="4054045" cy="23429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de Notation">
            <a:extLst>
              <a:ext uri="{FF2B5EF4-FFF2-40B4-BE49-F238E27FC236}">
                <a16:creationId xmlns:a16="http://schemas.microsoft.com/office/drawing/2014/main" id="{C17EFC91-D969-44BC-A4F7-3BF2C7904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9473" y="3487737"/>
            <a:ext cx="2859087" cy="217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72852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892D-CA7D-4469-B98A-A78BC19F60FE}"/>
              </a:ext>
            </a:extLst>
          </p:cNvPr>
          <p:cNvSpPr>
            <a:spLocks noGrp="1"/>
          </p:cNvSpPr>
          <p:nvPr>
            <p:ph type="title"/>
          </p:nvPr>
        </p:nvSpPr>
        <p:spPr/>
        <p:txBody>
          <a:bodyPr/>
          <a:lstStyle/>
          <a:p>
            <a:r>
              <a:rPr lang="en-GB" dirty="0"/>
              <a:t>4+1 view </a:t>
            </a:r>
            <a:endParaRPr lang="en-IN" dirty="0"/>
          </a:p>
        </p:txBody>
      </p:sp>
      <p:sp>
        <p:nvSpPr>
          <p:cNvPr id="3" name="Content Placeholder 2">
            <a:extLst>
              <a:ext uri="{FF2B5EF4-FFF2-40B4-BE49-F238E27FC236}">
                <a16:creationId xmlns:a16="http://schemas.microsoft.com/office/drawing/2014/main" id="{EBB944ED-B3EC-43BE-BB99-44E487085859}"/>
              </a:ext>
            </a:extLst>
          </p:cNvPr>
          <p:cNvSpPr>
            <a:spLocks noGrp="1"/>
          </p:cNvSpPr>
          <p:nvPr>
            <p:ph idx="1"/>
          </p:nvPr>
        </p:nvSpPr>
        <p:spPr/>
        <p:txBody>
          <a:bodyPr/>
          <a:lstStyle/>
          <a:p>
            <a:r>
              <a:rPr lang="en-GB" b="0" i="0" dirty="0">
                <a:solidFill>
                  <a:srgbClr val="000000"/>
                </a:solidFill>
                <a:effectLst/>
                <a:latin typeface="Arial" panose="020B0604020202020204" pitchFamily="34" charset="0"/>
              </a:rPr>
              <a:t>The 4+1 View Model was designed by Philippe </a:t>
            </a:r>
            <a:r>
              <a:rPr lang="en-GB" b="0" i="0" dirty="0" err="1">
                <a:solidFill>
                  <a:srgbClr val="000000"/>
                </a:solidFill>
                <a:effectLst/>
                <a:latin typeface="Arial" panose="020B0604020202020204" pitchFamily="34" charset="0"/>
              </a:rPr>
              <a:t>Kruchten</a:t>
            </a:r>
            <a:r>
              <a:rPr lang="en-GB" b="0" i="0" dirty="0">
                <a:solidFill>
                  <a:srgbClr val="000000"/>
                </a:solidFill>
                <a:effectLst/>
                <a:latin typeface="Arial" panose="020B0604020202020204" pitchFamily="34" charset="0"/>
              </a:rPr>
              <a:t>.</a:t>
            </a:r>
          </a:p>
          <a:p>
            <a:r>
              <a:rPr lang="en-GB" b="0" i="0" dirty="0">
                <a:solidFill>
                  <a:srgbClr val="000000"/>
                </a:solidFill>
                <a:effectLst/>
                <a:latin typeface="Arial" panose="020B0604020202020204" pitchFamily="34" charset="0"/>
              </a:rPr>
              <a:t>It is a </a:t>
            </a:r>
            <a:r>
              <a:rPr lang="en-GB" b="1" i="0" dirty="0">
                <a:solidFill>
                  <a:srgbClr val="000000"/>
                </a:solidFill>
                <a:effectLst/>
                <a:latin typeface="Arial" panose="020B0604020202020204" pitchFamily="34" charset="0"/>
              </a:rPr>
              <a:t>multiple view</a:t>
            </a:r>
            <a:r>
              <a:rPr lang="en-GB" b="0" i="0" dirty="0">
                <a:solidFill>
                  <a:srgbClr val="000000"/>
                </a:solidFill>
                <a:effectLst/>
                <a:latin typeface="Arial" panose="020B0604020202020204" pitchFamily="34" charset="0"/>
              </a:rPr>
              <a:t> model that addresses different features and concerns of the system.</a:t>
            </a:r>
          </a:p>
          <a:p>
            <a:r>
              <a:rPr lang="en-GB" b="0" i="0" dirty="0">
                <a:solidFill>
                  <a:srgbClr val="000000"/>
                </a:solidFill>
                <a:effectLst/>
                <a:latin typeface="Arial" panose="020B0604020202020204" pitchFamily="34" charset="0"/>
              </a:rPr>
              <a:t>It is an architecture verification method for studying and documenting software architecture design</a:t>
            </a:r>
            <a:r>
              <a:rPr lang="en-GB" dirty="0">
                <a:solidFill>
                  <a:srgbClr val="000000"/>
                </a:solidFill>
                <a:latin typeface="Arial" panose="020B0604020202020204" pitchFamily="34" charset="0"/>
              </a:rPr>
              <a:t>.</a:t>
            </a:r>
          </a:p>
          <a:p>
            <a:endParaRPr lang="en-IN" dirty="0"/>
          </a:p>
        </p:txBody>
      </p:sp>
    </p:spTree>
    <p:extLst>
      <p:ext uri="{BB962C8B-B14F-4D97-AF65-F5344CB8AC3E}">
        <p14:creationId xmlns:p14="http://schemas.microsoft.com/office/powerpoint/2010/main" val="36925849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0065-9902-4C8F-8BE4-7419AB412702}"/>
              </a:ext>
            </a:extLst>
          </p:cNvPr>
          <p:cNvSpPr>
            <a:spLocks noGrp="1"/>
          </p:cNvSpPr>
          <p:nvPr>
            <p:ph type="title"/>
          </p:nvPr>
        </p:nvSpPr>
        <p:spPr/>
        <p:txBody>
          <a:bodyPr/>
          <a:lstStyle/>
          <a:p>
            <a:r>
              <a:rPr lang="en-GB" dirty="0"/>
              <a:t>4+1 view </a:t>
            </a:r>
            <a:endParaRPr lang="en-IN" dirty="0"/>
          </a:p>
        </p:txBody>
      </p:sp>
      <p:sp>
        <p:nvSpPr>
          <p:cNvPr id="3" name="Content Placeholder 2">
            <a:extLst>
              <a:ext uri="{FF2B5EF4-FFF2-40B4-BE49-F238E27FC236}">
                <a16:creationId xmlns:a16="http://schemas.microsoft.com/office/drawing/2014/main" id="{924AFDAA-D373-446F-B3A9-F3D10E5104AA}"/>
              </a:ext>
            </a:extLst>
          </p:cNvPr>
          <p:cNvSpPr>
            <a:spLocks noGrp="1"/>
          </p:cNvSpPr>
          <p:nvPr>
            <p:ph idx="1"/>
          </p:nvPr>
        </p:nvSpPr>
        <p:spPr/>
        <p:txBody>
          <a:bodyPr/>
          <a:lstStyle/>
          <a:p>
            <a:pPr algn="just"/>
            <a:r>
              <a:rPr lang="en-GB" b="0" i="0" dirty="0">
                <a:solidFill>
                  <a:srgbClr val="000000"/>
                </a:solidFill>
                <a:effectLst/>
                <a:latin typeface="Arial" panose="020B0604020202020204" pitchFamily="34" charset="0"/>
              </a:rPr>
              <a:t>It provides four essential views −</a:t>
            </a:r>
          </a:p>
          <a:p>
            <a:pPr algn="just">
              <a:buFont typeface="Arial" panose="020B0604020202020204" pitchFamily="34" charset="0"/>
              <a:buChar char="•"/>
            </a:pPr>
            <a:r>
              <a:rPr lang="en-GB" b="1" i="0" dirty="0">
                <a:solidFill>
                  <a:srgbClr val="000000"/>
                </a:solidFill>
                <a:effectLst/>
                <a:latin typeface="Arial" panose="020B0604020202020204" pitchFamily="34" charset="0"/>
              </a:rPr>
              <a:t>The logical view or conceptual view</a:t>
            </a:r>
            <a:r>
              <a:rPr lang="en-GB" b="0" i="0" dirty="0">
                <a:solidFill>
                  <a:srgbClr val="000000"/>
                </a:solidFill>
                <a:effectLst/>
                <a:latin typeface="Arial" panose="020B0604020202020204" pitchFamily="34" charset="0"/>
              </a:rPr>
              <a:t> − It describes the object model of the design.</a:t>
            </a:r>
          </a:p>
          <a:p>
            <a:pPr algn="just">
              <a:buFont typeface="Arial" panose="020B0604020202020204" pitchFamily="34" charset="0"/>
              <a:buChar char="•"/>
            </a:pPr>
            <a:r>
              <a:rPr lang="en-GB" b="1" i="0" dirty="0">
                <a:solidFill>
                  <a:srgbClr val="000000"/>
                </a:solidFill>
                <a:effectLst/>
                <a:latin typeface="Arial" panose="020B0604020202020204" pitchFamily="34" charset="0"/>
              </a:rPr>
              <a:t>The process view</a:t>
            </a:r>
            <a:r>
              <a:rPr lang="en-GB" b="0" i="0" dirty="0">
                <a:solidFill>
                  <a:srgbClr val="000000"/>
                </a:solidFill>
                <a:effectLst/>
                <a:latin typeface="Arial" panose="020B0604020202020204" pitchFamily="34" charset="0"/>
              </a:rPr>
              <a:t> − It describes the activities of the system, captures the concurrency and synchronization aspects of the design.</a:t>
            </a:r>
          </a:p>
          <a:p>
            <a:pPr algn="just">
              <a:buFont typeface="Arial" panose="020B0604020202020204" pitchFamily="34" charset="0"/>
              <a:buChar char="•"/>
            </a:pPr>
            <a:r>
              <a:rPr lang="en-GB" b="1" i="0" dirty="0">
                <a:solidFill>
                  <a:srgbClr val="000000"/>
                </a:solidFill>
                <a:effectLst/>
                <a:latin typeface="Arial" panose="020B0604020202020204" pitchFamily="34" charset="0"/>
              </a:rPr>
              <a:t>The physical view</a:t>
            </a:r>
            <a:r>
              <a:rPr lang="en-GB" b="0" i="0" dirty="0">
                <a:solidFill>
                  <a:srgbClr val="000000"/>
                </a:solidFill>
                <a:effectLst/>
                <a:latin typeface="Arial" panose="020B0604020202020204" pitchFamily="34" charset="0"/>
              </a:rPr>
              <a:t> − It describes the mapping of software onto hardware and reflects its distributed aspect.</a:t>
            </a:r>
          </a:p>
          <a:p>
            <a:pPr algn="just">
              <a:buFont typeface="Arial" panose="020B0604020202020204" pitchFamily="34" charset="0"/>
              <a:buChar char="•"/>
            </a:pPr>
            <a:r>
              <a:rPr lang="en-GB" b="1" i="0" dirty="0">
                <a:solidFill>
                  <a:srgbClr val="000000"/>
                </a:solidFill>
                <a:effectLst/>
                <a:latin typeface="Arial" panose="020B0604020202020204" pitchFamily="34" charset="0"/>
              </a:rPr>
              <a:t>The development view</a:t>
            </a:r>
            <a:r>
              <a:rPr lang="en-GB" b="0" i="0" dirty="0">
                <a:solidFill>
                  <a:srgbClr val="000000"/>
                </a:solidFill>
                <a:effectLst/>
                <a:latin typeface="Arial" panose="020B0604020202020204" pitchFamily="34" charset="0"/>
              </a:rPr>
              <a:t> − It describes the static organization or structure of the software in its development of environment.</a:t>
            </a:r>
          </a:p>
          <a:p>
            <a:pPr marL="0" indent="0">
              <a:buNone/>
            </a:pPr>
            <a:endParaRPr lang="en-IN" dirty="0"/>
          </a:p>
        </p:txBody>
      </p:sp>
    </p:spTree>
    <p:extLst>
      <p:ext uri="{BB962C8B-B14F-4D97-AF65-F5344CB8AC3E}">
        <p14:creationId xmlns:p14="http://schemas.microsoft.com/office/powerpoint/2010/main" val="11910386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8D51A-E808-4835-94AF-78B224BD3900}"/>
              </a:ext>
            </a:extLst>
          </p:cNvPr>
          <p:cNvSpPr>
            <a:spLocks noGrp="1"/>
          </p:cNvSpPr>
          <p:nvPr>
            <p:ph type="title"/>
          </p:nvPr>
        </p:nvSpPr>
        <p:spPr/>
        <p:txBody>
          <a:bodyPr/>
          <a:lstStyle/>
          <a:p>
            <a:r>
              <a:rPr lang="en-GB" dirty="0"/>
              <a:t>4+1 view </a:t>
            </a:r>
            <a:endParaRPr lang="en-IN" dirty="0"/>
          </a:p>
        </p:txBody>
      </p:sp>
      <p:sp>
        <p:nvSpPr>
          <p:cNvPr id="3" name="Content Placeholder 2">
            <a:extLst>
              <a:ext uri="{FF2B5EF4-FFF2-40B4-BE49-F238E27FC236}">
                <a16:creationId xmlns:a16="http://schemas.microsoft.com/office/drawing/2014/main" id="{30FB9E0E-A7D5-40A8-B3DA-CC44A33E61CC}"/>
              </a:ext>
            </a:extLst>
          </p:cNvPr>
          <p:cNvSpPr>
            <a:spLocks noGrp="1"/>
          </p:cNvSpPr>
          <p:nvPr>
            <p:ph idx="1"/>
          </p:nvPr>
        </p:nvSpPr>
        <p:spPr/>
        <p:txBody>
          <a:bodyPr>
            <a:normAutofit lnSpcReduction="10000"/>
          </a:bodyPr>
          <a:lstStyle/>
          <a:p>
            <a:r>
              <a:rPr lang="en-GB" b="0" i="0" dirty="0">
                <a:solidFill>
                  <a:srgbClr val="000000"/>
                </a:solidFill>
                <a:effectLst/>
                <a:latin typeface="Arial" panose="020B0604020202020204" pitchFamily="34" charset="0"/>
              </a:rPr>
              <a:t>This view model can be extended by adding one more view called </a:t>
            </a:r>
            <a:r>
              <a:rPr lang="en-GB" b="1" i="0" dirty="0">
                <a:solidFill>
                  <a:srgbClr val="000000"/>
                </a:solidFill>
                <a:effectLst/>
                <a:latin typeface="Arial" panose="020B0604020202020204" pitchFamily="34" charset="0"/>
              </a:rPr>
              <a:t>scenario view</a:t>
            </a:r>
            <a:r>
              <a:rPr lang="en-GB" b="0" i="0" dirty="0">
                <a:solidFill>
                  <a:srgbClr val="000000"/>
                </a:solidFill>
                <a:effectLst/>
                <a:latin typeface="Arial" panose="020B0604020202020204" pitchFamily="34" charset="0"/>
              </a:rPr>
              <a:t> or </a:t>
            </a:r>
            <a:r>
              <a:rPr lang="en-GB" b="1" i="0" dirty="0">
                <a:solidFill>
                  <a:srgbClr val="000000"/>
                </a:solidFill>
                <a:effectLst/>
                <a:latin typeface="Arial" panose="020B0604020202020204" pitchFamily="34" charset="0"/>
              </a:rPr>
              <a:t>use case view</a:t>
            </a:r>
            <a:r>
              <a:rPr lang="en-GB" b="0" i="0" dirty="0">
                <a:solidFill>
                  <a:srgbClr val="000000"/>
                </a:solidFill>
                <a:effectLst/>
                <a:latin typeface="Arial" panose="020B0604020202020204" pitchFamily="34" charset="0"/>
              </a:rPr>
              <a:t> for end-users or customers of software systems.</a:t>
            </a:r>
          </a:p>
          <a:p>
            <a:r>
              <a:rPr lang="en-GB" b="0" i="0" dirty="0">
                <a:solidFill>
                  <a:srgbClr val="000000"/>
                </a:solidFill>
                <a:effectLst/>
                <a:latin typeface="Arial" panose="020B0604020202020204" pitchFamily="34" charset="0"/>
              </a:rPr>
              <a:t>It is coherent with other four views and are utilized to illustrate the architecture serving as “plus one” view, (4+1) view model.</a:t>
            </a:r>
          </a:p>
          <a:p>
            <a:r>
              <a:rPr lang="en-GB" dirty="0">
                <a:solidFill>
                  <a:srgbClr val="000000"/>
                </a:solidFill>
                <a:latin typeface="Arial" panose="020B0604020202020204" pitchFamily="34" charset="0"/>
              </a:rPr>
              <a:t>Why it is a 4+1 view?</a:t>
            </a:r>
          </a:p>
          <a:p>
            <a:pPr>
              <a:buFont typeface="Arial" panose="020B0604020202020204" pitchFamily="34" charset="0"/>
              <a:buChar char="•"/>
            </a:pPr>
            <a:r>
              <a:rPr lang="en-GB" b="0" i="0" dirty="0">
                <a:solidFill>
                  <a:srgbClr val="000000"/>
                </a:solidFill>
                <a:effectLst/>
                <a:latin typeface="Arial" panose="020B0604020202020204" pitchFamily="34" charset="0"/>
              </a:rPr>
              <a:t>The </a:t>
            </a:r>
            <a:r>
              <a:rPr lang="en-GB" b="1" i="0" dirty="0">
                <a:solidFill>
                  <a:srgbClr val="000000"/>
                </a:solidFill>
                <a:effectLst/>
                <a:latin typeface="Arial" panose="020B0604020202020204" pitchFamily="34" charset="0"/>
              </a:rPr>
              <a:t>use case view</a:t>
            </a:r>
            <a:r>
              <a:rPr lang="en-GB" b="0" i="0" dirty="0">
                <a:solidFill>
                  <a:srgbClr val="000000"/>
                </a:solidFill>
                <a:effectLst/>
                <a:latin typeface="Arial" panose="020B0604020202020204" pitchFamily="34" charset="0"/>
              </a:rPr>
              <a:t> has a special significance as it details the high level requirement of a system while other views details — how those requirements are realized.</a:t>
            </a:r>
          </a:p>
          <a:p>
            <a:pPr>
              <a:buFont typeface="Arial" panose="020B0604020202020204" pitchFamily="34" charset="0"/>
              <a:buChar char="•"/>
            </a:pPr>
            <a:r>
              <a:rPr lang="en-GB" b="0" i="0" dirty="0">
                <a:solidFill>
                  <a:srgbClr val="000000"/>
                </a:solidFill>
                <a:effectLst/>
                <a:latin typeface="Arial" panose="020B0604020202020204" pitchFamily="34" charset="0"/>
              </a:rPr>
              <a:t>When all other four views are completed, it’s effectively redundant.</a:t>
            </a:r>
            <a:endParaRPr lang="en-GB" dirty="0">
              <a:solidFill>
                <a:srgbClr val="000000"/>
              </a:solidFill>
              <a:latin typeface="Arial" panose="020B0604020202020204" pitchFamily="34" charset="0"/>
            </a:endParaRPr>
          </a:p>
          <a:p>
            <a:pPr>
              <a:buFont typeface="Arial" panose="020B0604020202020204" pitchFamily="34" charset="0"/>
              <a:buChar char="•"/>
            </a:pPr>
            <a:r>
              <a:rPr lang="en-GB" b="0" i="0" dirty="0">
                <a:solidFill>
                  <a:srgbClr val="000000"/>
                </a:solidFill>
                <a:effectLst/>
                <a:latin typeface="Arial" panose="020B0604020202020204" pitchFamily="34" charset="0"/>
              </a:rPr>
              <a:t>That means there is a 5</a:t>
            </a:r>
            <a:r>
              <a:rPr lang="en-GB" b="0" i="0" baseline="30000" dirty="0">
                <a:solidFill>
                  <a:srgbClr val="000000"/>
                </a:solidFill>
                <a:effectLst/>
                <a:latin typeface="Arial" panose="020B0604020202020204" pitchFamily="34" charset="0"/>
              </a:rPr>
              <a:t>th</a:t>
            </a:r>
            <a:r>
              <a:rPr lang="en-GB" b="0" i="0" dirty="0">
                <a:solidFill>
                  <a:srgbClr val="000000"/>
                </a:solidFill>
                <a:effectLst/>
                <a:latin typeface="Arial" panose="020B0604020202020204" pitchFamily="34" charset="0"/>
              </a:rPr>
              <a:t> view but is a invisible.</a:t>
            </a:r>
          </a:p>
          <a:p>
            <a:pPr marL="0" indent="0">
              <a:buNone/>
            </a:pPr>
            <a:endParaRPr lang="en-GB" dirty="0">
              <a:solidFill>
                <a:srgbClr val="000000"/>
              </a:solidFill>
              <a:latin typeface="Arial" panose="020B0604020202020204" pitchFamily="34" charset="0"/>
            </a:endParaRPr>
          </a:p>
          <a:p>
            <a:endParaRPr lang="en-IN" dirty="0"/>
          </a:p>
        </p:txBody>
      </p:sp>
    </p:spTree>
    <p:extLst>
      <p:ext uri="{BB962C8B-B14F-4D97-AF65-F5344CB8AC3E}">
        <p14:creationId xmlns:p14="http://schemas.microsoft.com/office/powerpoint/2010/main" val="2074150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AEA6-993F-4CAF-BCFD-028FFEEA3EEB}"/>
              </a:ext>
            </a:extLst>
          </p:cNvPr>
          <p:cNvSpPr>
            <a:spLocks noGrp="1"/>
          </p:cNvSpPr>
          <p:nvPr>
            <p:ph type="title"/>
          </p:nvPr>
        </p:nvSpPr>
        <p:spPr/>
        <p:txBody>
          <a:bodyPr/>
          <a:lstStyle/>
          <a:p>
            <a:r>
              <a:rPr lang="en-IN" dirty="0"/>
              <a:t>WHY </a:t>
            </a:r>
            <a:r>
              <a:rPr lang="en-IN"/>
              <a:t>OBJECT ORIENTATION?</a:t>
            </a:r>
            <a:endParaRPr lang="en-IN" dirty="0"/>
          </a:p>
        </p:txBody>
      </p:sp>
      <p:sp>
        <p:nvSpPr>
          <p:cNvPr id="3" name="Content Placeholder 2">
            <a:extLst>
              <a:ext uri="{FF2B5EF4-FFF2-40B4-BE49-F238E27FC236}">
                <a16:creationId xmlns:a16="http://schemas.microsoft.com/office/drawing/2014/main" id="{18392D0A-684D-4507-99BF-DE5F1ABB9FF7}"/>
              </a:ext>
            </a:extLst>
          </p:cNvPr>
          <p:cNvSpPr>
            <a:spLocks noGrp="1"/>
          </p:cNvSpPr>
          <p:nvPr>
            <p:ph idx="1"/>
          </p:nvPr>
        </p:nvSpPr>
        <p:spPr/>
        <p:txBody>
          <a:bodyPr/>
          <a:lstStyle/>
          <a:p>
            <a:r>
              <a:rPr lang="en-GB" dirty="0"/>
              <a:t>Others</a:t>
            </a:r>
          </a:p>
          <a:p>
            <a:pPr marL="0" indent="0">
              <a:buNone/>
            </a:pPr>
            <a:r>
              <a:rPr lang="en-GB" dirty="0"/>
              <a:t> • Higher level of abstraction </a:t>
            </a:r>
          </a:p>
          <a:p>
            <a:pPr marL="0" indent="0">
              <a:buNone/>
            </a:pPr>
            <a:r>
              <a:rPr lang="en-GB" dirty="0"/>
              <a:t>• Seamless transition among different phases of software development. </a:t>
            </a:r>
          </a:p>
          <a:p>
            <a:pPr marL="0" indent="0">
              <a:buNone/>
            </a:pPr>
            <a:r>
              <a:rPr lang="en-GB" dirty="0"/>
              <a:t>• Encouragement of good programming technique. </a:t>
            </a:r>
          </a:p>
          <a:p>
            <a:pPr marL="0" indent="0">
              <a:buNone/>
            </a:pPr>
            <a:r>
              <a:rPr lang="en-GB" dirty="0"/>
              <a:t>• Promotion of reusability</a:t>
            </a:r>
            <a:endParaRPr lang="en-IN" dirty="0"/>
          </a:p>
        </p:txBody>
      </p:sp>
    </p:spTree>
    <p:extLst>
      <p:ext uri="{BB962C8B-B14F-4D97-AF65-F5344CB8AC3E}">
        <p14:creationId xmlns:p14="http://schemas.microsoft.com/office/powerpoint/2010/main" val="40520495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75" name="Rectangle 74">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170" name="Picture 2" descr="4+1 View Model">
            <a:extLst>
              <a:ext uri="{FF2B5EF4-FFF2-40B4-BE49-F238E27FC236}">
                <a16:creationId xmlns:a16="http://schemas.microsoft.com/office/drawing/2014/main" id="{FE7526CC-B4CA-47C4-AF91-7D65B2BFC0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63275" y="1284394"/>
            <a:ext cx="9960618" cy="428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9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DD7C-D253-4EB4-BD05-20BAC032B27E}"/>
              </a:ext>
            </a:extLst>
          </p:cNvPr>
          <p:cNvSpPr>
            <a:spLocks noGrp="1"/>
          </p:cNvSpPr>
          <p:nvPr>
            <p:ph type="title"/>
          </p:nvPr>
        </p:nvSpPr>
        <p:spPr/>
        <p:txBody>
          <a:bodyPr/>
          <a:lstStyle/>
          <a:p>
            <a:r>
              <a:rPr lang="en-IN" dirty="0"/>
              <a:t>OVERVIEW OF UNIFIED APPROACH</a:t>
            </a:r>
          </a:p>
        </p:txBody>
      </p:sp>
      <p:sp>
        <p:nvSpPr>
          <p:cNvPr id="3" name="Content Placeholder 2">
            <a:extLst>
              <a:ext uri="{FF2B5EF4-FFF2-40B4-BE49-F238E27FC236}">
                <a16:creationId xmlns:a16="http://schemas.microsoft.com/office/drawing/2014/main" id="{411E5AE0-187C-4AC7-915D-FC6A3F33779C}"/>
              </a:ext>
            </a:extLst>
          </p:cNvPr>
          <p:cNvSpPr>
            <a:spLocks noGrp="1"/>
          </p:cNvSpPr>
          <p:nvPr>
            <p:ph idx="1"/>
          </p:nvPr>
        </p:nvSpPr>
        <p:spPr>
          <a:xfrm>
            <a:off x="1219200" y="2432049"/>
            <a:ext cx="8825659" cy="4073525"/>
          </a:xfrm>
        </p:spPr>
        <p:txBody>
          <a:bodyPr/>
          <a:lstStyle/>
          <a:p>
            <a:r>
              <a:rPr lang="en-GB" dirty="0"/>
              <a:t>The unified approach (UA) is a methodology for software development.</a:t>
            </a:r>
          </a:p>
          <a:p>
            <a:r>
              <a:rPr lang="en-GB" dirty="0" err="1"/>
              <a:t>Booch</a:t>
            </a:r>
            <a:r>
              <a:rPr lang="en-GB" dirty="0"/>
              <a:t>, Rumbaugh, Jacobson methodologies gives the best practices, processes and guidelines for OO oriented software development.</a:t>
            </a:r>
          </a:p>
          <a:p>
            <a:r>
              <a:rPr lang="en-GB" dirty="0"/>
              <a:t>Combines with the object management groups in unified modelling language.</a:t>
            </a:r>
          </a:p>
          <a:p>
            <a:r>
              <a:rPr lang="en-GB" dirty="0"/>
              <a:t> UA utilizes the unified </a:t>
            </a:r>
            <a:r>
              <a:rPr lang="en-GB" dirty="0" err="1"/>
              <a:t>modeling</a:t>
            </a:r>
            <a:r>
              <a:rPr lang="en-GB" dirty="0"/>
              <a:t> language (UML) which is a set of notations and conventions used to describe and model an application.</a:t>
            </a:r>
            <a:endParaRPr lang="en-IN" dirty="0"/>
          </a:p>
        </p:txBody>
      </p:sp>
    </p:spTree>
    <p:extLst>
      <p:ext uri="{BB962C8B-B14F-4D97-AF65-F5344CB8AC3E}">
        <p14:creationId xmlns:p14="http://schemas.microsoft.com/office/powerpoint/2010/main" val="30155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9B9D5-F1A4-40E6-923B-42BC899054AB}"/>
              </a:ext>
            </a:extLst>
          </p:cNvPr>
          <p:cNvSpPr>
            <a:spLocks noGrp="1"/>
          </p:cNvSpPr>
          <p:nvPr>
            <p:ph type="title"/>
          </p:nvPr>
        </p:nvSpPr>
        <p:spPr/>
        <p:txBody>
          <a:bodyPr/>
          <a:lstStyle/>
          <a:p>
            <a:r>
              <a:rPr lang="en-IN" dirty="0"/>
              <a:t>OVERVIEW OF UNIFIED APPROACH</a:t>
            </a:r>
          </a:p>
        </p:txBody>
      </p:sp>
      <p:sp>
        <p:nvSpPr>
          <p:cNvPr id="3" name="Content Placeholder 2">
            <a:extLst>
              <a:ext uri="{FF2B5EF4-FFF2-40B4-BE49-F238E27FC236}">
                <a16:creationId xmlns:a16="http://schemas.microsoft.com/office/drawing/2014/main" id="{8826D44F-6FFC-41A9-BF87-991DD282D891}"/>
              </a:ext>
            </a:extLst>
          </p:cNvPr>
          <p:cNvSpPr>
            <a:spLocks noGrp="1"/>
          </p:cNvSpPr>
          <p:nvPr>
            <p:ph idx="1"/>
          </p:nvPr>
        </p:nvSpPr>
        <p:spPr/>
        <p:txBody>
          <a:bodyPr/>
          <a:lstStyle/>
          <a:p>
            <a:r>
              <a:rPr lang="en-GB" dirty="0"/>
              <a:t>Layered Architecture</a:t>
            </a:r>
          </a:p>
          <a:p>
            <a:pPr marL="0" indent="0">
              <a:buNone/>
            </a:pPr>
            <a:r>
              <a:rPr lang="en-GB" dirty="0"/>
              <a:t> • UA uses layered architecture to develop applications.</a:t>
            </a:r>
          </a:p>
          <a:p>
            <a:pPr marL="0" indent="0">
              <a:buNone/>
            </a:pPr>
            <a:r>
              <a:rPr lang="en-GB" dirty="0"/>
              <a:t> • Creates object that represent elements to the user through interface or physically stored in database. </a:t>
            </a:r>
          </a:p>
          <a:p>
            <a:pPr marL="0" indent="0">
              <a:buNone/>
            </a:pPr>
            <a:r>
              <a:rPr lang="en-GB" dirty="0"/>
              <a:t>• The layered approach consists of user interface, business, access layers. </a:t>
            </a:r>
          </a:p>
          <a:p>
            <a:pPr marL="0" indent="0">
              <a:buNone/>
            </a:pPr>
            <a:r>
              <a:rPr lang="en-GB" dirty="0"/>
              <a:t>• This approach reduces the interdependence of the user interface, database access and business control.</a:t>
            </a:r>
          </a:p>
          <a:p>
            <a:pPr marL="0" indent="0">
              <a:buNone/>
            </a:pPr>
            <a:r>
              <a:rPr lang="en-GB" dirty="0"/>
              <a:t>• More robust and flexible system. </a:t>
            </a:r>
          </a:p>
          <a:p>
            <a:pPr marL="0" indent="0">
              <a:buNone/>
            </a:pPr>
            <a:endParaRPr lang="en-IN" dirty="0"/>
          </a:p>
        </p:txBody>
      </p:sp>
    </p:spTree>
    <p:extLst>
      <p:ext uri="{BB962C8B-B14F-4D97-AF65-F5344CB8AC3E}">
        <p14:creationId xmlns:p14="http://schemas.microsoft.com/office/powerpoint/2010/main" val="253124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9A91-C9A2-4723-82E3-9599134553B8}"/>
              </a:ext>
            </a:extLst>
          </p:cNvPr>
          <p:cNvSpPr>
            <a:spLocks noGrp="1"/>
          </p:cNvSpPr>
          <p:nvPr>
            <p:ph type="title"/>
          </p:nvPr>
        </p:nvSpPr>
        <p:spPr/>
        <p:txBody>
          <a:bodyPr/>
          <a:lstStyle/>
          <a:p>
            <a:r>
              <a:rPr lang="en-IN" dirty="0"/>
              <a:t>OBJECT BASICS</a:t>
            </a:r>
          </a:p>
        </p:txBody>
      </p:sp>
      <p:sp>
        <p:nvSpPr>
          <p:cNvPr id="3" name="Content Placeholder 2">
            <a:extLst>
              <a:ext uri="{FF2B5EF4-FFF2-40B4-BE49-F238E27FC236}">
                <a16:creationId xmlns:a16="http://schemas.microsoft.com/office/drawing/2014/main" id="{188544B5-3C6E-46EB-A6DC-4102C58B6E7D}"/>
              </a:ext>
            </a:extLst>
          </p:cNvPr>
          <p:cNvSpPr>
            <a:spLocks noGrp="1"/>
          </p:cNvSpPr>
          <p:nvPr>
            <p:ph idx="1"/>
          </p:nvPr>
        </p:nvSpPr>
        <p:spPr/>
        <p:txBody>
          <a:bodyPr/>
          <a:lstStyle/>
          <a:p>
            <a:r>
              <a:rPr lang="en-IN" dirty="0"/>
              <a:t>Goals: The developer should </a:t>
            </a:r>
          </a:p>
          <a:p>
            <a:pPr>
              <a:buFont typeface="Wingdings" panose="05000000000000000000" pitchFamily="2" charset="2"/>
              <a:buChar char="§"/>
            </a:pPr>
            <a:r>
              <a:rPr lang="en-IN" dirty="0"/>
              <a:t>Define Objects and classes </a:t>
            </a:r>
          </a:p>
          <a:p>
            <a:pPr>
              <a:buFont typeface="Wingdings" panose="05000000000000000000" pitchFamily="2" charset="2"/>
              <a:buChar char="§"/>
            </a:pPr>
            <a:r>
              <a:rPr lang="en-IN" dirty="0"/>
              <a:t>Describe objects, methods, attributes and how objects respond to messages,</a:t>
            </a:r>
          </a:p>
          <a:p>
            <a:pPr>
              <a:buFont typeface="Wingdings" panose="05000000000000000000" pitchFamily="2" charset="2"/>
              <a:buChar char="§"/>
            </a:pPr>
            <a:r>
              <a:rPr lang="en-IN" dirty="0"/>
              <a:t>Define Polymorphism, Inheritance, data abstraction, encapsulation, and protocol, </a:t>
            </a:r>
          </a:p>
          <a:p>
            <a:pPr>
              <a:buFont typeface="Wingdings" panose="05000000000000000000" pitchFamily="2" charset="2"/>
              <a:buChar char="§"/>
            </a:pPr>
            <a:r>
              <a:rPr lang="en-IN" dirty="0"/>
              <a:t>Describe objects relationships, </a:t>
            </a:r>
          </a:p>
          <a:p>
            <a:pPr>
              <a:buFont typeface="Wingdings" panose="05000000000000000000" pitchFamily="2" charset="2"/>
              <a:buChar char="§"/>
            </a:pPr>
            <a:r>
              <a:rPr lang="en-IN" dirty="0"/>
              <a:t>Describe object persistence, </a:t>
            </a:r>
          </a:p>
        </p:txBody>
      </p:sp>
    </p:spTree>
    <p:extLst>
      <p:ext uri="{BB962C8B-B14F-4D97-AF65-F5344CB8AC3E}">
        <p14:creationId xmlns:p14="http://schemas.microsoft.com/office/powerpoint/2010/main" val="244423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CCBC-8C32-4E39-970B-244F6B52C4C2}"/>
              </a:ext>
            </a:extLst>
          </p:cNvPr>
          <p:cNvSpPr>
            <a:spLocks noGrp="1"/>
          </p:cNvSpPr>
          <p:nvPr>
            <p:ph type="title"/>
          </p:nvPr>
        </p:nvSpPr>
        <p:spPr>
          <a:xfrm>
            <a:off x="1154954" y="838201"/>
            <a:ext cx="9236821" cy="904874"/>
          </a:xfrm>
        </p:spPr>
        <p:txBody>
          <a:bodyPr/>
          <a:lstStyle/>
          <a:p>
            <a:r>
              <a:rPr lang="en-GB" dirty="0"/>
              <a:t>EXAMPLES OF OBJECT ORIENTED SYSTEMS</a:t>
            </a:r>
            <a:endParaRPr lang="en-IN" dirty="0"/>
          </a:p>
        </p:txBody>
      </p:sp>
      <p:sp>
        <p:nvSpPr>
          <p:cNvPr id="3" name="Content Placeholder 2">
            <a:extLst>
              <a:ext uri="{FF2B5EF4-FFF2-40B4-BE49-F238E27FC236}">
                <a16:creationId xmlns:a16="http://schemas.microsoft.com/office/drawing/2014/main" id="{62FEC5AC-76F4-435D-BC79-A893AD2205F7}"/>
              </a:ext>
            </a:extLst>
          </p:cNvPr>
          <p:cNvSpPr>
            <a:spLocks noGrp="1"/>
          </p:cNvSpPr>
          <p:nvPr>
            <p:ph idx="1"/>
          </p:nvPr>
        </p:nvSpPr>
        <p:spPr>
          <a:xfrm>
            <a:off x="1154954" y="2603500"/>
            <a:ext cx="9903571" cy="3683000"/>
          </a:xfrm>
        </p:spPr>
        <p:txBody>
          <a:bodyPr/>
          <a:lstStyle/>
          <a:p>
            <a:r>
              <a:rPr lang="en-GB" dirty="0"/>
              <a:t>In OO system , “everything is object”.</a:t>
            </a:r>
          </a:p>
          <a:p>
            <a:r>
              <a:rPr lang="en-GB" dirty="0"/>
              <a:t>A spreadsheet cell, bar chart, title in bar chart, report, </a:t>
            </a:r>
          </a:p>
          <a:p>
            <a:r>
              <a:rPr lang="en-GB" dirty="0"/>
              <a:t>numbers, arrays, records, fields, files, forms, an invoice, etc. </a:t>
            </a:r>
          </a:p>
          <a:p>
            <a:r>
              <a:rPr lang="en-GB" dirty="0"/>
              <a:t>A window object is responsible for things like opening, sizing, and closing itself.</a:t>
            </a:r>
          </a:p>
          <a:p>
            <a:r>
              <a:rPr lang="en-GB" dirty="0"/>
              <a:t>A chart object is responsible for things like maintaining data and labels even for drawing itself. </a:t>
            </a:r>
            <a:endParaRPr lang="en-IN" dirty="0"/>
          </a:p>
        </p:txBody>
      </p:sp>
    </p:spTree>
    <p:extLst>
      <p:ext uri="{BB962C8B-B14F-4D97-AF65-F5344CB8AC3E}">
        <p14:creationId xmlns:p14="http://schemas.microsoft.com/office/powerpoint/2010/main" val="3658579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045B0-B1C0-4681-AFE2-8B6A043B4DB5}"/>
              </a:ext>
            </a:extLst>
          </p:cNvPr>
          <p:cNvSpPr>
            <a:spLocks noGrp="1"/>
          </p:cNvSpPr>
          <p:nvPr>
            <p:ph type="title"/>
          </p:nvPr>
        </p:nvSpPr>
        <p:spPr/>
        <p:txBody>
          <a:bodyPr/>
          <a:lstStyle/>
          <a:p>
            <a:r>
              <a:rPr lang="en-IN" dirty="0"/>
              <a:t>WHAT IS AN OBJECT?</a:t>
            </a:r>
          </a:p>
        </p:txBody>
      </p:sp>
      <p:sp>
        <p:nvSpPr>
          <p:cNvPr id="3" name="Content Placeholder 2">
            <a:extLst>
              <a:ext uri="{FF2B5EF4-FFF2-40B4-BE49-F238E27FC236}">
                <a16:creationId xmlns:a16="http://schemas.microsoft.com/office/drawing/2014/main" id="{7631147E-AB6D-4341-BC5A-681AE2A26FAC}"/>
              </a:ext>
            </a:extLst>
          </p:cNvPr>
          <p:cNvSpPr>
            <a:spLocks noGrp="1"/>
          </p:cNvSpPr>
          <p:nvPr>
            <p:ph idx="1"/>
          </p:nvPr>
        </p:nvSpPr>
        <p:spPr>
          <a:xfrm>
            <a:off x="1154954" y="2603500"/>
            <a:ext cx="9913096" cy="3911600"/>
          </a:xfrm>
        </p:spPr>
        <p:txBody>
          <a:bodyPr/>
          <a:lstStyle/>
          <a:p>
            <a:r>
              <a:rPr lang="en-GB" dirty="0"/>
              <a:t>The term object was first formally utilized in the </a:t>
            </a:r>
            <a:r>
              <a:rPr lang="en-GB" dirty="0" err="1"/>
              <a:t>Simula</a:t>
            </a:r>
            <a:r>
              <a:rPr lang="en-GB" dirty="0"/>
              <a:t> language to simulate some aspect of reality. </a:t>
            </a:r>
          </a:p>
          <a:p>
            <a:r>
              <a:rPr lang="en-GB" dirty="0"/>
              <a:t>Attributes or properties describe object‘s state (data) and methods (properties or functions) define its </a:t>
            </a:r>
            <a:r>
              <a:rPr lang="en-GB" dirty="0" err="1"/>
              <a:t>behavior</a:t>
            </a:r>
            <a:r>
              <a:rPr lang="en-GB" dirty="0"/>
              <a:t>. </a:t>
            </a:r>
          </a:p>
          <a:p>
            <a:r>
              <a:rPr lang="en-GB" dirty="0"/>
              <a:t>An object is an entity. </a:t>
            </a:r>
          </a:p>
          <a:p>
            <a:pPr marL="0" indent="0">
              <a:buNone/>
            </a:pPr>
            <a:r>
              <a:rPr lang="en-GB" dirty="0"/>
              <a:t>• It knows things (has attributes)</a:t>
            </a:r>
          </a:p>
          <a:p>
            <a:pPr marL="0" indent="0">
              <a:buNone/>
            </a:pPr>
            <a:r>
              <a:rPr lang="en-GB" dirty="0"/>
              <a:t> • It does things (provides services or has methods </a:t>
            </a:r>
          </a:p>
        </p:txBody>
      </p:sp>
    </p:spTree>
    <p:extLst>
      <p:ext uri="{BB962C8B-B14F-4D97-AF65-F5344CB8AC3E}">
        <p14:creationId xmlns:p14="http://schemas.microsoft.com/office/powerpoint/2010/main" val="1036001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540C-3ECB-49DF-8A76-27076BAE6078}"/>
              </a:ext>
            </a:extLst>
          </p:cNvPr>
          <p:cNvSpPr>
            <a:spLocks noGrp="1"/>
          </p:cNvSpPr>
          <p:nvPr>
            <p:ph type="title"/>
          </p:nvPr>
        </p:nvSpPr>
        <p:spPr/>
        <p:txBody>
          <a:bodyPr/>
          <a:lstStyle/>
          <a:p>
            <a:r>
              <a:rPr lang="en-IN" dirty="0"/>
              <a:t>OBJECT’S ATTRIBUTES</a:t>
            </a:r>
          </a:p>
        </p:txBody>
      </p:sp>
      <p:sp>
        <p:nvSpPr>
          <p:cNvPr id="3" name="Content Placeholder 2">
            <a:extLst>
              <a:ext uri="{FF2B5EF4-FFF2-40B4-BE49-F238E27FC236}">
                <a16:creationId xmlns:a16="http://schemas.microsoft.com/office/drawing/2014/main" id="{81F48237-C5F1-4C89-B6D7-47308D4176DF}"/>
              </a:ext>
            </a:extLst>
          </p:cNvPr>
          <p:cNvSpPr>
            <a:spLocks noGrp="1"/>
          </p:cNvSpPr>
          <p:nvPr>
            <p:ph idx="1"/>
          </p:nvPr>
        </p:nvSpPr>
        <p:spPr/>
        <p:txBody>
          <a:bodyPr/>
          <a:lstStyle/>
          <a:p>
            <a:r>
              <a:rPr lang="en-GB" dirty="0"/>
              <a:t>Attributes represented by data type. </a:t>
            </a:r>
          </a:p>
          <a:p>
            <a:r>
              <a:rPr lang="en-GB" dirty="0"/>
              <a:t>They describe objects states. </a:t>
            </a:r>
          </a:p>
          <a:p>
            <a:r>
              <a:rPr lang="en-GB" dirty="0"/>
              <a:t>In the Car example the car’s attributes are: </a:t>
            </a:r>
          </a:p>
          <a:p>
            <a:pPr marL="0" indent="0">
              <a:buNone/>
            </a:pPr>
            <a:r>
              <a:rPr lang="en-GB" dirty="0"/>
              <a:t>    </a:t>
            </a:r>
            <a:r>
              <a:rPr lang="en-GB" dirty="0" err="1"/>
              <a:t>color</a:t>
            </a:r>
            <a:r>
              <a:rPr lang="en-GB" dirty="0"/>
              <a:t>, manufacturer, cost, owner, model, etc. </a:t>
            </a:r>
            <a:endParaRPr lang="en-IN" dirty="0"/>
          </a:p>
        </p:txBody>
      </p:sp>
    </p:spTree>
    <p:extLst>
      <p:ext uri="{BB962C8B-B14F-4D97-AF65-F5344CB8AC3E}">
        <p14:creationId xmlns:p14="http://schemas.microsoft.com/office/powerpoint/2010/main" val="14840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4F06-EF2B-4E35-9120-910023568C77}"/>
              </a:ext>
            </a:extLst>
          </p:cNvPr>
          <p:cNvSpPr>
            <a:spLocks noGrp="1"/>
          </p:cNvSpPr>
          <p:nvPr>
            <p:ph type="title"/>
          </p:nvPr>
        </p:nvSpPr>
        <p:spPr/>
        <p:txBody>
          <a:bodyPr/>
          <a:lstStyle/>
          <a:p>
            <a:r>
              <a:rPr lang="en-IN" dirty="0"/>
              <a:t>OBJECT’S METHODS</a:t>
            </a:r>
          </a:p>
        </p:txBody>
      </p:sp>
      <p:sp>
        <p:nvSpPr>
          <p:cNvPr id="3" name="Content Placeholder 2">
            <a:extLst>
              <a:ext uri="{FF2B5EF4-FFF2-40B4-BE49-F238E27FC236}">
                <a16:creationId xmlns:a16="http://schemas.microsoft.com/office/drawing/2014/main" id="{6F74F44C-C1F3-45A0-B13E-540961FC04BE}"/>
              </a:ext>
            </a:extLst>
          </p:cNvPr>
          <p:cNvSpPr>
            <a:spLocks noGrp="1"/>
          </p:cNvSpPr>
          <p:nvPr>
            <p:ph idx="1"/>
          </p:nvPr>
        </p:nvSpPr>
        <p:spPr/>
        <p:txBody>
          <a:bodyPr/>
          <a:lstStyle/>
          <a:p>
            <a:r>
              <a:rPr lang="en-GB" dirty="0"/>
              <a:t>Methods define objects behaviour and specify the way in which an Object’s data are manipulated. </a:t>
            </a:r>
          </a:p>
          <a:p>
            <a:r>
              <a:rPr lang="en-GB" dirty="0"/>
              <a:t>In the Car example the car’s methods are: drive it, lock it, tow it, carry passenger in it. </a:t>
            </a:r>
            <a:endParaRPr lang="en-IN" dirty="0"/>
          </a:p>
        </p:txBody>
      </p:sp>
    </p:spTree>
    <p:extLst>
      <p:ext uri="{BB962C8B-B14F-4D97-AF65-F5344CB8AC3E}">
        <p14:creationId xmlns:p14="http://schemas.microsoft.com/office/powerpoint/2010/main" val="3898549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6A6C-A235-4932-AF90-31FE781A18EF}"/>
              </a:ext>
            </a:extLst>
          </p:cNvPr>
          <p:cNvSpPr>
            <a:spLocks noGrp="1"/>
          </p:cNvSpPr>
          <p:nvPr>
            <p:ph type="title"/>
          </p:nvPr>
        </p:nvSpPr>
        <p:spPr/>
        <p:txBody>
          <a:bodyPr/>
          <a:lstStyle/>
          <a:p>
            <a:r>
              <a:rPr lang="en-GB" dirty="0"/>
              <a:t>Content</a:t>
            </a:r>
            <a:endParaRPr lang="en-IN" dirty="0"/>
          </a:p>
        </p:txBody>
      </p:sp>
      <p:sp>
        <p:nvSpPr>
          <p:cNvPr id="3" name="Content Placeholder 2">
            <a:extLst>
              <a:ext uri="{FF2B5EF4-FFF2-40B4-BE49-F238E27FC236}">
                <a16:creationId xmlns:a16="http://schemas.microsoft.com/office/drawing/2014/main" id="{5D7CF5A7-075D-4221-B32B-3D302B736A62}"/>
              </a:ext>
            </a:extLst>
          </p:cNvPr>
          <p:cNvSpPr>
            <a:spLocks noGrp="1"/>
          </p:cNvSpPr>
          <p:nvPr>
            <p:ph idx="1"/>
          </p:nvPr>
        </p:nvSpPr>
        <p:spPr/>
        <p:txBody>
          <a:bodyPr/>
          <a:lstStyle/>
          <a:p>
            <a:r>
              <a:rPr lang="en-IN" dirty="0"/>
              <a:t>Views of Software Developments</a:t>
            </a:r>
          </a:p>
          <a:p>
            <a:r>
              <a:rPr lang="en-GB" dirty="0"/>
              <a:t>Some of the object Oriented Methodology</a:t>
            </a:r>
            <a:endParaRPr lang="en-IN" dirty="0"/>
          </a:p>
          <a:p>
            <a:r>
              <a:rPr lang="en-IN" dirty="0"/>
              <a:t>Unified Approach</a:t>
            </a:r>
          </a:p>
          <a:p>
            <a:r>
              <a:rPr lang="en-IN" dirty="0"/>
              <a:t>Unified </a:t>
            </a:r>
            <a:r>
              <a:rPr lang="en-IN" dirty="0" err="1"/>
              <a:t>Modeling</a:t>
            </a:r>
            <a:r>
              <a:rPr lang="en-IN" dirty="0"/>
              <a:t> Language</a:t>
            </a:r>
          </a:p>
        </p:txBody>
      </p:sp>
    </p:spTree>
    <p:extLst>
      <p:ext uri="{BB962C8B-B14F-4D97-AF65-F5344CB8AC3E}">
        <p14:creationId xmlns:p14="http://schemas.microsoft.com/office/powerpoint/2010/main" val="2270722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6212BDEE-EAE5-4AEA-B6DD-656B9D3D4410}"/>
              </a:ext>
            </a:extLst>
          </p:cNvPr>
          <p:cNvPicPr>
            <a:picLocks noGrp="1" noChangeAspect="1"/>
          </p:cNvPicPr>
          <p:nvPr>
            <p:ph idx="1"/>
          </p:nvPr>
        </p:nvPicPr>
        <p:blipFill rotWithShape="1">
          <a:blip r:embed="rId2"/>
          <a:srcRect t="1695" b="11095"/>
          <a:stretch/>
        </p:blipFill>
        <p:spPr>
          <a:xfrm>
            <a:off x="20" y="10"/>
            <a:ext cx="12191980" cy="6857990"/>
          </a:xfrm>
          <a:prstGeom prst="rect">
            <a:avLst/>
          </a:prstGeom>
        </p:spPr>
      </p:pic>
    </p:spTree>
    <p:extLst>
      <p:ext uri="{BB962C8B-B14F-4D97-AF65-F5344CB8AC3E}">
        <p14:creationId xmlns:p14="http://schemas.microsoft.com/office/powerpoint/2010/main" val="1230281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21" name="Freeform: Shape 20">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7" name="Content Placeholder 6">
            <a:extLst>
              <a:ext uri="{FF2B5EF4-FFF2-40B4-BE49-F238E27FC236}">
                <a16:creationId xmlns:a16="http://schemas.microsoft.com/office/drawing/2014/main" id="{691EC82E-9A58-44FB-93E5-674F15C49251}"/>
              </a:ext>
            </a:extLst>
          </p:cNvPr>
          <p:cNvPicPr>
            <a:picLocks noGrp="1" noChangeAspect="1"/>
          </p:cNvPicPr>
          <p:nvPr>
            <p:ph idx="1"/>
          </p:nvPr>
        </p:nvPicPr>
        <p:blipFill>
          <a:blip r:embed="rId2"/>
          <a:stretch>
            <a:fillRect/>
          </a:stretch>
        </p:blipFill>
        <p:spPr>
          <a:xfrm>
            <a:off x="3121133" y="643466"/>
            <a:ext cx="8315026" cy="5571067"/>
          </a:xfrm>
          <a:prstGeom prst="rect">
            <a:avLst/>
          </a:prstGeom>
        </p:spPr>
      </p:pic>
    </p:spTree>
    <p:extLst>
      <p:ext uri="{BB962C8B-B14F-4D97-AF65-F5344CB8AC3E}">
        <p14:creationId xmlns:p14="http://schemas.microsoft.com/office/powerpoint/2010/main" val="2927599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Text&#10;&#10;Description automatically generated">
            <a:extLst>
              <a:ext uri="{FF2B5EF4-FFF2-40B4-BE49-F238E27FC236}">
                <a16:creationId xmlns:a16="http://schemas.microsoft.com/office/drawing/2014/main" id="{33F72025-FD0D-4D19-826C-5BED7F447A36}"/>
              </a:ext>
            </a:extLst>
          </p:cNvPr>
          <p:cNvPicPr>
            <a:picLocks noGrp="1" noChangeAspect="1"/>
          </p:cNvPicPr>
          <p:nvPr>
            <p:ph idx="1"/>
          </p:nvPr>
        </p:nvPicPr>
        <p:blipFill>
          <a:blip r:embed="rId2"/>
          <a:stretch>
            <a:fillRect/>
          </a:stretch>
        </p:blipFill>
        <p:spPr>
          <a:xfrm>
            <a:off x="2519680" y="1005840"/>
            <a:ext cx="7701279" cy="4826000"/>
          </a:xfrm>
          <a:prstGeom prst="rect">
            <a:avLst/>
          </a:prstGeom>
        </p:spPr>
      </p:pic>
    </p:spTree>
    <p:extLst>
      <p:ext uri="{BB962C8B-B14F-4D97-AF65-F5344CB8AC3E}">
        <p14:creationId xmlns:p14="http://schemas.microsoft.com/office/powerpoint/2010/main" val="1584976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124000"/>
                <a:satMod val="148000"/>
                <a:lumMod val="124000"/>
              </a:schemeClr>
            </a:gs>
            <a:gs pos="100000">
              <a:schemeClr val="bg1">
                <a:shade val="76000"/>
                <a:hueMod val="89000"/>
                <a:satMod val="16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5" name="Rectangle 11">
            <a:extLst>
              <a:ext uri="{FF2B5EF4-FFF2-40B4-BE49-F238E27FC236}">
                <a16:creationId xmlns:a16="http://schemas.microsoft.com/office/drawing/2014/main" id="{786DE8A2-E45F-4163-B246-A5162E17B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53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CC88A9C7-37B3-4341-BF1A-E8F3049EC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medium confidence">
            <a:extLst>
              <a:ext uri="{FF2B5EF4-FFF2-40B4-BE49-F238E27FC236}">
                <a16:creationId xmlns:a16="http://schemas.microsoft.com/office/drawing/2014/main" id="{D63B1527-DAE7-4388-9581-7743F5F3474B}"/>
              </a:ext>
            </a:extLst>
          </p:cNvPr>
          <p:cNvPicPr>
            <a:picLocks noGrp="1" noChangeAspect="1"/>
          </p:cNvPicPr>
          <p:nvPr>
            <p:ph idx="1"/>
          </p:nvPr>
        </p:nvPicPr>
        <p:blipFill>
          <a:blip r:embed="rId2"/>
          <a:stretch>
            <a:fillRect/>
          </a:stretch>
        </p:blipFill>
        <p:spPr>
          <a:xfrm>
            <a:off x="2412157" y="1123527"/>
            <a:ext cx="7367681" cy="4604800"/>
          </a:xfrm>
          <a:prstGeom prst="rect">
            <a:avLst/>
          </a:prstGeom>
        </p:spPr>
      </p:pic>
    </p:spTree>
    <p:extLst>
      <p:ext uri="{BB962C8B-B14F-4D97-AF65-F5344CB8AC3E}">
        <p14:creationId xmlns:p14="http://schemas.microsoft.com/office/powerpoint/2010/main" val="327576828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E1E6-EAB5-48F7-9C8F-F467133B1FB9}"/>
              </a:ext>
            </a:extLst>
          </p:cNvPr>
          <p:cNvSpPr>
            <a:spLocks noGrp="1"/>
          </p:cNvSpPr>
          <p:nvPr>
            <p:ph type="title"/>
          </p:nvPr>
        </p:nvSpPr>
        <p:spPr/>
        <p:txBody>
          <a:bodyPr/>
          <a:lstStyle/>
          <a:p>
            <a:r>
              <a:rPr lang="en-GB" dirty="0"/>
              <a:t>Object oriented design-</a:t>
            </a:r>
            <a:r>
              <a:rPr lang="en-GB" dirty="0" err="1"/>
              <a:t>Booch</a:t>
            </a:r>
            <a:r>
              <a:rPr lang="en-GB" dirty="0"/>
              <a:t> 	</a:t>
            </a:r>
            <a:endParaRPr lang="en-IN" dirty="0"/>
          </a:p>
        </p:txBody>
      </p:sp>
      <p:sp>
        <p:nvSpPr>
          <p:cNvPr id="3" name="Content Placeholder 2">
            <a:extLst>
              <a:ext uri="{FF2B5EF4-FFF2-40B4-BE49-F238E27FC236}">
                <a16:creationId xmlns:a16="http://schemas.microsoft.com/office/drawing/2014/main" id="{8D68A9AE-37E8-4713-8005-25C5D834774A}"/>
              </a:ext>
            </a:extLst>
          </p:cNvPr>
          <p:cNvSpPr>
            <a:spLocks noGrp="1"/>
          </p:cNvSpPr>
          <p:nvPr>
            <p:ph idx="1"/>
          </p:nvPr>
        </p:nvSpPr>
        <p:spPr/>
        <p:txBody>
          <a:bodyPr/>
          <a:lstStyle/>
          <a:p>
            <a:r>
              <a:rPr lang="en-GB" dirty="0"/>
              <a:t>It is a widely used object oriented method that helps you design your system using the object paradigm.</a:t>
            </a:r>
          </a:p>
          <a:p>
            <a:r>
              <a:rPr lang="en-GB" dirty="0"/>
              <a:t>It covers the analysis and design phase of object oriented system.</a:t>
            </a:r>
          </a:p>
          <a:p>
            <a:r>
              <a:rPr lang="en-GB" dirty="0" err="1"/>
              <a:t>Booch</a:t>
            </a:r>
            <a:r>
              <a:rPr lang="en-GB" dirty="0"/>
              <a:t> methodology have </a:t>
            </a:r>
            <a:r>
              <a:rPr lang="en-GB" u="sng" dirty="0"/>
              <a:t>its large set of symbols.</a:t>
            </a:r>
          </a:p>
          <a:p>
            <a:r>
              <a:rPr lang="en-GB" dirty="0" err="1"/>
              <a:t>Booch</a:t>
            </a:r>
            <a:r>
              <a:rPr lang="en-GB" dirty="0"/>
              <a:t> defines </a:t>
            </a:r>
            <a:r>
              <a:rPr lang="en-GB" u="sng" dirty="0"/>
              <a:t>a lot of symbols </a:t>
            </a:r>
            <a:r>
              <a:rPr lang="en-GB" dirty="0"/>
              <a:t>to document almost every design decision.</a:t>
            </a:r>
          </a:p>
          <a:p>
            <a:r>
              <a:rPr lang="en-GB" dirty="0"/>
              <a:t>You can’t use all symbols and diagrams of this method in our work.</a:t>
            </a:r>
          </a:p>
          <a:p>
            <a:r>
              <a:rPr lang="en-GB" dirty="0"/>
              <a:t>You start with class and object diagram.</a:t>
            </a:r>
            <a:endParaRPr lang="en-IN" dirty="0"/>
          </a:p>
        </p:txBody>
      </p:sp>
    </p:spTree>
    <p:extLst>
      <p:ext uri="{BB962C8B-B14F-4D97-AF65-F5344CB8AC3E}">
        <p14:creationId xmlns:p14="http://schemas.microsoft.com/office/powerpoint/2010/main" val="2235618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8624E084-D169-46EF-8D4C-BD1343358966}"/>
              </a:ext>
            </a:extLst>
          </p:cNvPr>
          <p:cNvSpPr/>
          <p:nvPr/>
        </p:nvSpPr>
        <p:spPr>
          <a:xfrm>
            <a:off x="4305300" y="152400"/>
            <a:ext cx="2752725" cy="17335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Car </a:t>
            </a:r>
          </a:p>
          <a:p>
            <a:pPr algn="ctr"/>
            <a:endParaRPr lang="en-GB" dirty="0"/>
          </a:p>
          <a:p>
            <a:pPr algn="ctr"/>
            <a:r>
              <a:rPr lang="en-GB" dirty="0"/>
              <a:t>colour </a:t>
            </a:r>
          </a:p>
          <a:p>
            <a:pPr algn="ctr"/>
            <a:r>
              <a:rPr lang="en-GB" dirty="0"/>
              <a:t>manufacturer</a:t>
            </a:r>
          </a:p>
          <a:p>
            <a:pPr algn="ctr"/>
            <a:r>
              <a:rPr lang="en-GB" dirty="0"/>
              <a:t>cost</a:t>
            </a:r>
            <a:endParaRPr lang="en-IN" dirty="0"/>
          </a:p>
        </p:txBody>
      </p:sp>
      <p:sp>
        <p:nvSpPr>
          <p:cNvPr id="6" name="Cloud 5">
            <a:extLst>
              <a:ext uri="{FF2B5EF4-FFF2-40B4-BE49-F238E27FC236}">
                <a16:creationId xmlns:a16="http://schemas.microsoft.com/office/drawing/2014/main" id="{966F8126-95F1-45F7-8C85-74B009638DCE}"/>
              </a:ext>
            </a:extLst>
          </p:cNvPr>
          <p:cNvSpPr/>
          <p:nvPr/>
        </p:nvSpPr>
        <p:spPr>
          <a:xfrm>
            <a:off x="4962525" y="2786062"/>
            <a:ext cx="1771650" cy="115728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Ford </a:t>
            </a:r>
            <a:endParaRPr lang="en-IN" dirty="0"/>
          </a:p>
        </p:txBody>
      </p:sp>
      <p:sp>
        <p:nvSpPr>
          <p:cNvPr id="7" name="Cloud 6">
            <a:extLst>
              <a:ext uri="{FF2B5EF4-FFF2-40B4-BE49-F238E27FC236}">
                <a16:creationId xmlns:a16="http://schemas.microsoft.com/office/drawing/2014/main" id="{D27DF6F7-F9DA-47F2-90C5-AAAD1A745082}"/>
              </a:ext>
            </a:extLst>
          </p:cNvPr>
          <p:cNvSpPr/>
          <p:nvPr/>
        </p:nvSpPr>
        <p:spPr>
          <a:xfrm>
            <a:off x="8020050" y="5119687"/>
            <a:ext cx="1866900" cy="13335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Escort </a:t>
            </a:r>
            <a:endParaRPr lang="en-IN" dirty="0"/>
          </a:p>
        </p:txBody>
      </p:sp>
      <p:sp>
        <p:nvSpPr>
          <p:cNvPr id="8" name="Cloud 7">
            <a:extLst>
              <a:ext uri="{FF2B5EF4-FFF2-40B4-BE49-F238E27FC236}">
                <a16:creationId xmlns:a16="http://schemas.microsoft.com/office/drawing/2014/main" id="{8700836B-8D9E-4203-B5C8-AB305FD495A3}"/>
              </a:ext>
            </a:extLst>
          </p:cNvPr>
          <p:cNvSpPr/>
          <p:nvPr/>
        </p:nvSpPr>
        <p:spPr>
          <a:xfrm>
            <a:off x="4886325" y="5353050"/>
            <a:ext cx="1933575" cy="12287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Taurus </a:t>
            </a:r>
            <a:endParaRPr lang="en-IN" dirty="0"/>
          </a:p>
        </p:txBody>
      </p:sp>
      <p:sp>
        <p:nvSpPr>
          <p:cNvPr id="9" name="Cloud 8">
            <a:extLst>
              <a:ext uri="{FF2B5EF4-FFF2-40B4-BE49-F238E27FC236}">
                <a16:creationId xmlns:a16="http://schemas.microsoft.com/office/drawing/2014/main" id="{8B01027B-EFC3-4ADE-8E4A-9100314C3EF4}"/>
              </a:ext>
            </a:extLst>
          </p:cNvPr>
          <p:cNvSpPr/>
          <p:nvPr/>
        </p:nvSpPr>
        <p:spPr>
          <a:xfrm>
            <a:off x="1914525" y="5353050"/>
            <a:ext cx="1771650" cy="111442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mustang</a:t>
            </a:r>
            <a:endParaRPr lang="en-IN" dirty="0"/>
          </a:p>
        </p:txBody>
      </p:sp>
      <p:cxnSp>
        <p:nvCxnSpPr>
          <p:cNvPr id="11" name="Straight Arrow Connector 10">
            <a:extLst>
              <a:ext uri="{FF2B5EF4-FFF2-40B4-BE49-F238E27FC236}">
                <a16:creationId xmlns:a16="http://schemas.microsoft.com/office/drawing/2014/main" id="{B1E6E8EF-1C81-47E9-8C10-4C07450A3473}"/>
              </a:ext>
            </a:extLst>
          </p:cNvPr>
          <p:cNvCxnSpPr>
            <a:stCxn id="9" idx="3"/>
            <a:endCxn id="6" idx="1"/>
          </p:cNvCxnSpPr>
          <p:nvPr/>
        </p:nvCxnSpPr>
        <p:spPr>
          <a:xfrm flipV="1">
            <a:off x="2800350" y="3942118"/>
            <a:ext cx="3048000" cy="1474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02CCFC-99AA-4E10-B735-047074474CD9}"/>
              </a:ext>
            </a:extLst>
          </p:cNvPr>
          <p:cNvCxnSpPr>
            <a:stCxn id="8" idx="3"/>
            <a:endCxn id="6" idx="1"/>
          </p:cNvCxnSpPr>
          <p:nvPr/>
        </p:nvCxnSpPr>
        <p:spPr>
          <a:xfrm flipH="1" flipV="1">
            <a:off x="5848350" y="3942118"/>
            <a:ext cx="4763" cy="1481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3671B31-03B3-43A6-AABC-80372F1AEA4D}"/>
              </a:ext>
            </a:extLst>
          </p:cNvPr>
          <p:cNvCxnSpPr>
            <a:stCxn id="7" idx="3"/>
            <a:endCxn id="6" idx="1"/>
          </p:cNvCxnSpPr>
          <p:nvPr/>
        </p:nvCxnSpPr>
        <p:spPr>
          <a:xfrm flipH="1" flipV="1">
            <a:off x="5848350" y="3942118"/>
            <a:ext cx="3105150" cy="1253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0C3F338-45A5-47DB-A4B1-750A04FFDDAD}"/>
              </a:ext>
            </a:extLst>
          </p:cNvPr>
          <p:cNvCxnSpPr>
            <a:stCxn id="6" idx="3"/>
            <a:endCxn id="4" idx="1"/>
          </p:cNvCxnSpPr>
          <p:nvPr/>
        </p:nvCxnSpPr>
        <p:spPr>
          <a:xfrm flipH="1" flipV="1">
            <a:off x="5681663" y="1884104"/>
            <a:ext cx="166687" cy="968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13E40A1-813F-42F5-B6E7-A85F9E5143DD}"/>
              </a:ext>
            </a:extLst>
          </p:cNvPr>
          <p:cNvSpPr txBox="1"/>
          <p:nvPr/>
        </p:nvSpPr>
        <p:spPr>
          <a:xfrm>
            <a:off x="7400925" y="687942"/>
            <a:ext cx="1552575" cy="369332"/>
          </a:xfrm>
          <a:prstGeom prst="rect">
            <a:avLst/>
          </a:prstGeom>
          <a:noFill/>
        </p:spPr>
        <p:txBody>
          <a:bodyPr wrap="square" rtlCol="0">
            <a:spAutoFit/>
          </a:bodyPr>
          <a:lstStyle/>
          <a:p>
            <a:r>
              <a:rPr lang="en-GB" dirty="0"/>
              <a:t>Superclass </a:t>
            </a:r>
            <a:endParaRPr lang="en-IN" dirty="0"/>
          </a:p>
        </p:txBody>
      </p:sp>
      <p:sp>
        <p:nvSpPr>
          <p:cNvPr id="19" name="TextBox 18">
            <a:extLst>
              <a:ext uri="{FF2B5EF4-FFF2-40B4-BE49-F238E27FC236}">
                <a16:creationId xmlns:a16="http://schemas.microsoft.com/office/drawing/2014/main" id="{BF4D0B86-642E-49CA-8CAE-DA1520B9E221}"/>
              </a:ext>
            </a:extLst>
          </p:cNvPr>
          <p:cNvSpPr txBox="1"/>
          <p:nvPr/>
        </p:nvSpPr>
        <p:spPr>
          <a:xfrm>
            <a:off x="5848351" y="2213329"/>
            <a:ext cx="1047750" cy="369332"/>
          </a:xfrm>
          <a:prstGeom prst="rect">
            <a:avLst/>
          </a:prstGeom>
          <a:noFill/>
        </p:spPr>
        <p:txBody>
          <a:bodyPr wrap="square" rtlCol="0">
            <a:spAutoFit/>
          </a:bodyPr>
          <a:lstStyle/>
          <a:p>
            <a:r>
              <a:rPr lang="en-GB" dirty="0"/>
              <a:t>Inherits </a:t>
            </a:r>
            <a:endParaRPr lang="en-IN" dirty="0"/>
          </a:p>
        </p:txBody>
      </p:sp>
      <p:sp>
        <p:nvSpPr>
          <p:cNvPr id="20" name="TextBox 19">
            <a:extLst>
              <a:ext uri="{FF2B5EF4-FFF2-40B4-BE49-F238E27FC236}">
                <a16:creationId xmlns:a16="http://schemas.microsoft.com/office/drawing/2014/main" id="{EE48F014-8A89-408B-8A90-A949D61B9219}"/>
              </a:ext>
            </a:extLst>
          </p:cNvPr>
          <p:cNvSpPr txBox="1"/>
          <p:nvPr/>
        </p:nvSpPr>
        <p:spPr>
          <a:xfrm>
            <a:off x="3328989" y="4221024"/>
            <a:ext cx="976312" cy="369332"/>
          </a:xfrm>
          <a:prstGeom prst="rect">
            <a:avLst/>
          </a:prstGeom>
          <a:noFill/>
        </p:spPr>
        <p:txBody>
          <a:bodyPr wrap="square" rtlCol="0">
            <a:spAutoFit/>
          </a:bodyPr>
          <a:lstStyle/>
          <a:p>
            <a:r>
              <a:rPr lang="en-GB" dirty="0"/>
              <a:t>Inherits </a:t>
            </a:r>
            <a:endParaRPr lang="en-IN" dirty="0"/>
          </a:p>
        </p:txBody>
      </p:sp>
      <p:sp>
        <p:nvSpPr>
          <p:cNvPr id="21" name="TextBox 20">
            <a:extLst>
              <a:ext uri="{FF2B5EF4-FFF2-40B4-BE49-F238E27FC236}">
                <a16:creationId xmlns:a16="http://schemas.microsoft.com/office/drawing/2014/main" id="{8C82CC0E-BA8D-4663-9123-6390F13E5699}"/>
              </a:ext>
            </a:extLst>
          </p:cNvPr>
          <p:cNvSpPr txBox="1"/>
          <p:nvPr/>
        </p:nvSpPr>
        <p:spPr>
          <a:xfrm>
            <a:off x="7248525" y="2929160"/>
            <a:ext cx="4752975" cy="1200329"/>
          </a:xfrm>
          <a:prstGeom prst="rect">
            <a:avLst/>
          </a:prstGeom>
          <a:noFill/>
        </p:spPr>
        <p:txBody>
          <a:bodyPr wrap="square" rtlCol="0">
            <a:spAutoFit/>
          </a:bodyPr>
          <a:lstStyle/>
          <a:p>
            <a:r>
              <a:rPr lang="en-GB" b="1" dirty="0" err="1">
                <a:solidFill>
                  <a:srgbClr val="FF0000"/>
                </a:solidFill>
              </a:rPr>
              <a:t>Fig:Object</a:t>
            </a:r>
            <a:r>
              <a:rPr lang="en-GB" b="1" dirty="0">
                <a:solidFill>
                  <a:srgbClr val="FF0000"/>
                </a:solidFill>
              </a:rPr>
              <a:t> modelling using </a:t>
            </a:r>
            <a:r>
              <a:rPr lang="en-GB" b="1" dirty="0" err="1">
                <a:solidFill>
                  <a:srgbClr val="FF0000"/>
                </a:solidFill>
              </a:rPr>
              <a:t>Booch</a:t>
            </a:r>
            <a:r>
              <a:rPr lang="en-GB" b="1" dirty="0">
                <a:solidFill>
                  <a:srgbClr val="FF0000"/>
                </a:solidFill>
              </a:rPr>
              <a:t> </a:t>
            </a:r>
            <a:r>
              <a:rPr lang="en-GB" b="1" dirty="0" err="1">
                <a:solidFill>
                  <a:srgbClr val="FF0000"/>
                </a:solidFill>
              </a:rPr>
              <a:t>notation.The</a:t>
            </a:r>
            <a:r>
              <a:rPr lang="en-GB" b="1" dirty="0">
                <a:solidFill>
                  <a:srgbClr val="FF0000"/>
                </a:solidFill>
              </a:rPr>
              <a:t> arrows represent specialization for example the class Taurus is subclass of the class Ford</a:t>
            </a:r>
            <a:endParaRPr lang="en-IN" b="1" dirty="0">
              <a:solidFill>
                <a:srgbClr val="FF0000"/>
              </a:solidFill>
            </a:endParaRPr>
          </a:p>
        </p:txBody>
      </p:sp>
    </p:spTree>
    <p:extLst>
      <p:ext uri="{BB962C8B-B14F-4D97-AF65-F5344CB8AC3E}">
        <p14:creationId xmlns:p14="http://schemas.microsoft.com/office/powerpoint/2010/main" val="3614555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9F0E-5410-4E3A-9DF1-54828B052A37}"/>
              </a:ext>
            </a:extLst>
          </p:cNvPr>
          <p:cNvSpPr>
            <a:spLocks noGrp="1"/>
          </p:cNvSpPr>
          <p:nvPr>
            <p:ph type="title"/>
          </p:nvPr>
        </p:nvSpPr>
        <p:spPr/>
        <p:txBody>
          <a:bodyPr/>
          <a:lstStyle/>
          <a:p>
            <a:r>
              <a:rPr lang="en-GB" dirty="0" err="1"/>
              <a:t>Booch</a:t>
            </a:r>
            <a:r>
              <a:rPr lang="en-GB" dirty="0"/>
              <a:t> methodology</a:t>
            </a:r>
            <a:endParaRPr lang="en-IN" dirty="0"/>
          </a:p>
        </p:txBody>
      </p:sp>
      <p:sp>
        <p:nvSpPr>
          <p:cNvPr id="3" name="Content Placeholder 2">
            <a:extLst>
              <a:ext uri="{FF2B5EF4-FFF2-40B4-BE49-F238E27FC236}">
                <a16:creationId xmlns:a16="http://schemas.microsoft.com/office/drawing/2014/main" id="{904D4894-D51D-4C96-83C8-9F872F43F38B}"/>
              </a:ext>
            </a:extLst>
          </p:cNvPr>
          <p:cNvSpPr>
            <a:spLocks noGrp="1"/>
          </p:cNvSpPr>
          <p:nvPr>
            <p:ph idx="1"/>
          </p:nvPr>
        </p:nvSpPr>
        <p:spPr>
          <a:xfrm>
            <a:off x="1154954" y="2603500"/>
            <a:ext cx="10041366" cy="3990340"/>
          </a:xfrm>
        </p:spPr>
        <p:txBody>
          <a:bodyPr/>
          <a:lstStyle/>
          <a:p>
            <a:r>
              <a:rPr lang="en-GB" dirty="0" err="1"/>
              <a:t>Booch</a:t>
            </a:r>
            <a:r>
              <a:rPr lang="en-GB" dirty="0"/>
              <a:t> method consists of the following diagrams:</a:t>
            </a:r>
          </a:p>
          <a:p>
            <a:pPr>
              <a:buFont typeface="Arial" panose="020B0604020202020204" pitchFamily="34" charset="0"/>
              <a:buChar char="•"/>
            </a:pPr>
            <a:r>
              <a:rPr lang="en-GB" dirty="0"/>
              <a:t>Class diagrams</a:t>
            </a:r>
          </a:p>
          <a:p>
            <a:pPr>
              <a:buFont typeface="Arial" panose="020B0604020202020204" pitchFamily="34" charset="0"/>
              <a:buChar char="•"/>
            </a:pPr>
            <a:r>
              <a:rPr lang="en-GB" dirty="0"/>
              <a:t>Object diagrams</a:t>
            </a:r>
          </a:p>
          <a:p>
            <a:pPr>
              <a:buFont typeface="Arial" panose="020B0604020202020204" pitchFamily="34" charset="0"/>
              <a:buChar char="•"/>
            </a:pPr>
            <a:r>
              <a:rPr lang="en-GB" dirty="0"/>
              <a:t>State transition diagram</a:t>
            </a:r>
            <a:r>
              <a:rPr lang="en-IN" dirty="0"/>
              <a:t>s</a:t>
            </a:r>
            <a:endParaRPr lang="en-GB" dirty="0"/>
          </a:p>
          <a:p>
            <a:pPr>
              <a:buFont typeface="Arial" panose="020B0604020202020204" pitchFamily="34" charset="0"/>
              <a:buChar char="•"/>
            </a:pPr>
            <a:r>
              <a:rPr lang="en-GB" dirty="0"/>
              <a:t>Module diagrams</a:t>
            </a:r>
          </a:p>
          <a:p>
            <a:pPr>
              <a:buFont typeface="Arial" panose="020B0604020202020204" pitchFamily="34" charset="0"/>
              <a:buChar char="•"/>
            </a:pPr>
            <a:r>
              <a:rPr lang="en-GB" dirty="0"/>
              <a:t>Process diagram</a:t>
            </a:r>
          </a:p>
          <a:p>
            <a:pPr>
              <a:buFont typeface="Arial" panose="020B0604020202020204" pitchFamily="34" charset="0"/>
              <a:buChar char="•"/>
            </a:pPr>
            <a:r>
              <a:rPr lang="en-GB" dirty="0"/>
              <a:t>Interaction diagrams</a:t>
            </a:r>
          </a:p>
          <a:p>
            <a:r>
              <a:rPr lang="en-GB" dirty="0" err="1"/>
              <a:t>Booch</a:t>
            </a:r>
            <a:r>
              <a:rPr lang="en-GB" dirty="0"/>
              <a:t> methodology prescribes a macro development process and micro development process.</a:t>
            </a:r>
          </a:p>
          <a:p>
            <a:pPr marL="0" indent="0">
              <a:buNone/>
            </a:pPr>
            <a:r>
              <a:rPr lang="en-GB" dirty="0"/>
              <a:t> </a:t>
            </a:r>
          </a:p>
          <a:p>
            <a:endParaRPr lang="en-IN" dirty="0"/>
          </a:p>
        </p:txBody>
      </p:sp>
    </p:spTree>
    <p:extLst>
      <p:ext uri="{BB962C8B-B14F-4D97-AF65-F5344CB8AC3E}">
        <p14:creationId xmlns:p14="http://schemas.microsoft.com/office/powerpoint/2010/main" val="998661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B6ED-BAB5-4019-AAAB-7BE7879D6806}"/>
              </a:ext>
            </a:extLst>
          </p:cNvPr>
          <p:cNvSpPr>
            <a:spLocks noGrp="1"/>
          </p:cNvSpPr>
          <p:nvPr>
            <p:ph type="title"/>
          </p:nvPr>
        </p:nvSpPr>
        <p:spPr/>
        <p:txBody>
          <a:bodyPr/>
          <a:lstStyle/>
          <a:p>
            <a:r>
              <a:rPr lang="en-GB" dirty="0"/>
              <a:t>The Macro development process</a:t>
            </a:r>
            <a:endParaRPr lang="en-IN" dirty="0"/>
          </a:p>
        </p:txBody>
      </p:sp>
      <p:sp>
        <p:nvSpPr>
          <p:cNvPr id="3" name="Content Placeholder 2">
            <a:extLst>
              <a:ext uri="{FF2B5EF4-FFF2-40B4-BE49-F238E27FC236}">
                <a16:creationId xmlns:a16="http://schemas.microsoft.com/office/drawing/2014/main" id="{DB15BB3D-4D64-41F4-A869-AE6EA6A5C343}"/>
              </a:ext>
            </a:extLst>
          </p:cNvPr>
          <p:cNvSpPr>
            <a:spLocks noGrp="1"/>
          </p:cNvSpPr>
          <p:nvPr>
            <p:ph idx="1"/>
          </p:nvPr>
        </p:nvSpPr>
        <p:spPr/>
        <p:txBody>
          <a:bodyPr/>
          <a:lstStyle/>
          <a:p>
            <a:r>
              <a:rPr lang="en-GB" dirty="0"/>
              <a:t>The macro process serves as a controlling framework for the micro process and can take weeks or even months.</a:t>
            </a:r>
          </a:p>
          <a:p>
            <a:r>
              <a:rPr lang="en-GB" dirty="0"/>
              <a:t>The primary concern of the macro process is technical management of the system.</a:t>
            </a:r>
          </a:p>
          <a:p>
            <a:r>
              <a:rPr lang="en-GB" dirty="0"/>
              <a:t>In the macro process , analysis and design are preserved.</a:t>
            </a:r>
          </a:p>
          <a:p>
            <a:pPr marL="0" indent="0">
              <a:buNone/>
            </a:pPr>
            <a:endParaRPr lang="en-IN" dirty="0"/>
          </a:p>
        </p:txBody>
      </p:sp>
    </p:spTree>
    <p:extLst>
      <p:ext uri="{BB962C8B-B14F-4D97-AF65-F5344CB8AC3E}">
        <p14:creationId xmlns:p14="http://schemas.microsoft.com/office/powerpoint/2010/main" val="1530487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7E02-0824-42DB-98CB-215EA51B03B3}"/>
              </a:ext>
            </a:extLst>
          </p:cNvPr>
          <p:cNvSpPr>
            <a:spLocks noGrp="1"/>
          </p:cNvSpPr>
          <p:nvPr>
            <p:ph type="title"/>
          </p:nvPr>
        </p:nvSpPr>
        <p:spPr/>
        <p:txBody>
          <a:bodyPr/>
          <a:lstStyle/>
          <a:p>
            <a:r>
              <a:rPr lang="en-GB" dirty="0"/>
              <a:t>The Macro development process</a:t>
            </a:r>
            <a:endParaRPr lang="en-IN" dirty="0"/>
          </a:p>
        </p:txBody>
      </p:sp>
      <p:sp>
        <p:nvSpPr>
          <p:cNvPr id="3" name="Content Placeholder 2">
            <a:extLst>
              <a:ext uri="{FF2B5EF4-FFF2-40B4-BE49-F238E27FC236}">
                <a16:creationId xmlns:a16="http://schemas.microsoft.com/office/drawing/2014/main" id="{632FB1CF-F21E-45E8-B465-A95BA94B2F6A}"/>
              </a:ext>
            </a:extLst>
          </p:cNvPr>
          <p:cNvSpPr>
            <a:spLocks noGrp="1"/>
          </p:cNvSpPr>
          <p:nvPr>
            <p:ph idx="1"/>
          </p:nvPr>
        </p:nvSpPr>
        <p:spPr>
          <a:xfrm>
            <a:off x="1154954" y="2603500"/>
            <a:ext cx="9970246" cy="3416300"/>
          </a:xfrm>
        </p:spPr>
        <p:txBody>
          <a:bodyPr/>
          <a:lstStyle/>
          <a:p>
            <a:pPr marL="0" indent="0">
              <a:buNone/>
            </a:pPr>
            <a:r>
              <a:rPr lang="en-GB" dirty="0"/>
              <a:t>The macro development process consists of the following steps:</a:t>
            </a:r>
          </a:p>
          <a:p>
            <a:r>
              <a:rPr lang="en-GB" b="1" dirty="0"/>
              <a:t>Conceptualization: </a:t>
            </a:r>
            <a:endParaRPr lang="en-IN" b="1" dirty="0"/>
          </a:p>
          <a:p>
            <a:pPr>
              <a:buFont typeface="Arial" panose="020B0604020202020204" pitchFamily="34" charset="0"/>
              <a:buChar char="•"/>
            </a:pPr>
            <a:r>
              <a:rPr lang="en-IN" dirty="0"/>
              <a:t>Here you establish the core requirements of the system.</a:t>
            </a:r>
          </a:p>
          <a:p>
            <a:r>
              <a:rPr lang="en-GB" b="1" dirty="0"/>
              <a:t>Analysis and development of the model:</a:t>
            </a:r>
          </a:p>
          <a:p>
            <a:pPr>
              <a:buFont typeface="Arial" panose="020B0604020202020204" pitchFamily="34" charset="0"/>
              <a:buChar char="•"/>
            </a:pPr>
            <a:r>
              <a:rPr lang="en-GB" dirty="0"/>
              <a:t>In this step you use the class to describe the roles and responsibilities of object.</a:t>
            </a:r>
          </a:p>
          <a:p>
            <a:pPr>
              <a:buFont typeface="Arial" panose="020B0604020202020204" pitchFamily="34" charset="0"/>
              <a:buChar char="•"/>
            </a:pPr>
            <a:r>
              <a:rPr lang="en-GB" dirty="0"/>
              <a:t>Then you use object diagram to describe the desired </a:t>
            </a:r>
            <a:r>
              <a:rPr lang="en-GB" dirty="0" err="1"/>
              <a:t>behavior</a:t>
            </a:r>
            <a:r>
              <a:rPr lang="en-GB" dirty="0"/>
              <a:t> of the system.</a:t>
            </a:r>
          </a:p>
          <a:p>
            <a:pPr>
              <a:buFont typeface="Arial" panose="020B0604020202020204" pitchFamily="34" charset="0"/>
              <a:buChar char="•"/>
            </a:pPr>
            <a:r>
              <a:rPr lang="en-GB" dirty="0"/>
              <a:t>Alternatively you can use interaction diagram to describe the </a:t>
            </a:r>
            <a:r>
              <a:rPr lang="en-GB" dirty="0" err="1"/>
              <a:t>behavior</a:t>
            </a:r>
            <a:r>
              <a:rPr lang="en-GB" dirty="0"/>
              <a:t>.</a:t>
            </a:r>
          </a:p>
          <a:p>
            <a:pPr marL="0" indent="0">
              <a:buNone/>
            </a:pPr>
            <a:endParaRPr lang="en-GB" dirty="0"/>
          </a:p>
        </p:txBody>
      </p:sp>
    </p:spTree>
    <p:extLst>
      <p:ext uri="{BB962C8B-B14F-4D97-AF65-F5344CB8AC3E}">
        <p14:creationId xmlns:p14="http://schemas.microsoft.com/office/powerpoint/2010/main" val="576575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505F-5CD0-4A96-B877-6C46400CE318}"/>
              </a:ext>
            </a:extLst>
          </p:cNvPr>
          <p:cNvSpPr>
            <a:spLocks noGrp="1"/>
          </p:cNvSpPr>
          <p:nvPr>
            <p:ph type="title"/>
          </p:nvPr>
        </p:nvSpPr>
        <p:spPr/>
        <p:txBody>
          <a:bodyPr/>
          <a:lstStyle/>
          <a:p>
            <a:r>
              <a:rPr lang="en-GB" dirty="0"/>
              <a:t>The Macro development process</a:t>
            </a:r>
            <a:endParaRPr lang="en-IN" dirty="0"/>
          </a:p>
        </p:txBody>
      </p:sp>
      <p:sp>
        <p:nvSpPr>
          <p:cNvPr id="3" name="Content Placeholder 2">
            <a:extLst>
              <a:ext uri="{FF2B5EF4-FFF2-40B4-BE49-F238E27FC236}">
                <a16:creationId xmlns:a16="http://schemas.microsoft.com/office/drawing/2014/main" id="{430AFE1B-B73D-4292-BCFE-31920ACF4B92}"/>
              </a:ext>
            </a:extLst>
          </p:cNvPr>
          <p:cNvSpPr>
            <a:spLocks noGrp="1"/>
          </p:cNvSpPr>
          <p:nvPr>
            <p:ph idx="1"/>
          </p:nvPr>
        </p:nvSpPr>
        <p:spPr/>
        <p:txBody>
          <a:bodyPr/>
          <a:lstStyle/>
          <a:p>
            <a:r>
              <a:rPr lang="en-GB" b="1" dirty="0"/>
              <a:t>Design or create the system architecture:</a:t>
            </a:r>
          </a:p>
          <a:p>
            <a:r>
              <a:rPr lang="en-GB" dirty="0"/>
              <a:t>In this you use class diagram to decide what classes exist  and how they relate to each other.</a:t>
            </a:r>
          </a:p>
          <a:p>
            <a:r>
              <a:rPr lang="en-GB" dirty="0"/>
              <a:t>Next you use the object diagram to decide what mechanisms are used to regulate how objects are collaborate.</a:t>
            </a:r>
          </a:p>
          <a:p>
            <a:r>
              <a:rPr lang="en-GB" dirty="0"/>
              <a:t>Then you use the module diagram to map out whare each class and object should be declared.</a:t>
            </a:r>
          </a:p>
          <a:p>
            <a:r>
              <a:rPr lang="en-GB" dirty="0"/>
              <a:t>Finally you use the process diagram to determine to which processor to allocate a process.</a:t>
            </a:r>
            <a:endParaRPr lang="en-IN" dirty="0"/>
          </a:p>
        </p:txBody>
      </p:sp>
    </p:spTree>
    <p:extLst>
      <p:ext uri="{BB962C8B-B14F-4D97-AF65-F5344CB8AC3E}">
        <p14:creationId xmlns:p14="http://schemas.microsoft.com/office/powerpoint/2010/main" val="271659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0EFA3-74FA-4F50-9394-59D2B426A534}"/>
              </a:ext>
            </a:extLst>
          </p:cNvPr>
          <p:cNvSpPr>
            <a:spLocks noGrp="1"/>
          </p:cNvSpPr>
          <p:nvPr>
            <p:ph type="title"/>
          </p:nvPr>
        </p:nvSpPr>
        <p:spPr/>
        <p:txBody>
          <a:bodyPr/>
          <a:lstStyle/>
          <a:p>
            <a:r>
              <a:rPr lang="en-GB" dirty="0"/>
              <a:t>Traditional system development methodology</a:t>
            </a:r>
            <a:endParaRPr lang="en-IN" dirty="0"/>
          </a:p>
        </p:txBody>
      </p:sp>
      <p:sp>
        <p:nvSpPr>
          <p:cNvPr id="3" name="Content Placeholder 2">
            <a:extLst>
              <a:ext uri="{FF2B5EF4-FFF2-40B4-BE49-F238E27FC236}">
                <a16:creationId xmlns:a16="http://schemas.microsoft.com/office/drawing/2014/main" id="{492D9CEF-D517-4ABC-8DDE-893D8BE2223E}"/>
              </a:ext>
            </a:extLst>
          </p:cNvPr>
          <p:cNvSpPr>
            <a:spLocks noGrp="1"/>
          </p:cNvSpPr>
          <p:nvPr>
            <p:ph idx="1"/>
          </p:nvPr>
        </p:nvSpPr>
        <p:spPr>
          <a:xfrm>
            <a:off x="1154954" y="2447925"/>
            <a:ext cx="10017871" cy="4181475"/>
          </a:xfrm>
        </p:spPr>
        <p:txBody>
          <a:bodyPr>
            <a:normAutofit/>
          </a:bodyPr>
          <a:lstStyle/>
          <a:p>
            <a:pPr algn="l"/>
            <a:r>
              <a:rPr lang="en-GB" b="0" i="0" dirty="0">
                <a:solidFill>
                  <a:srgbClr val="333333"/>
                </a:solidFill>
                <a:effectLst/>
              </a:rPr>
              <a:t>Our development methodology comprises seven phases:</a:t>
            </a:r>
          </a:p>
          <a:p>
            <a:pPr algn="l" fontAlgn="base">
              <a:buFont typeface="Arial" panose="020B0604020202020204" pitchFamily="34" charset="0"/>
              <a:buChar char="•"/>
            </a:pPr>
            <a:r>
              <a:rPr lang="en-GB" b="0" i="0" dirty="0">
                <a:solidFill>
                  <a:srgbClr val="333333"/>
                </a:solidFill>
                <a:effectLst/>
              </a:rPr>
              <a:t>Define the Project’s Requirements</a:t>
            </a:r>
          </a:p>
          <a:p>
            <a:pPr algn="l" fontAlgn="base">
              <a:buFont typeface="Arial" panose="020B0604020202020204" pitchFamily="34" charset="0"/>
              <a:buChar char="•"/>
            </a:pPr>
            <a:r>
              <a:rPr lang="en-GB" b="0" i="0" dirty="0">
                <a:solidFill>
                  <a:srgbClr val="333333"/>
                </a:solidFill>
                <a:effectLst/>
              </a:rPr>
              <a:t>Create the Proposal</a:t>
            </a:r>
          </a:p>
          <a:p>
            <a:pPr algn="l" fontAlgn="base">
              <a:buFont typeface="Arial" panose="020B0604020202020204" pitchFamily="34" charset="0"/>
              <a:buChar char="•"/>
            </a:pPr>
            <a:r>
              <a:rPr lang="en-GB" b="0" i="0" dirty="0">
                <a:solidFill>
                  <a:srgbClr val="333333"/>
                </a:solidFill>
                <a:effectLst/>
              </a:rPr>
              <a:t>Develop and Approve the Functional Specifications</a:t>
            </a:r>
          </a:p>
          <a:p>
            <a:pPr algn="l" fontAlgn="base">
              <a:buFont typeface="Arial" panose="020B0604020202020204" pitchFamily="34" charset="0"/>
              <a:buChar char="•"/>
            </a:pPr>
            <a:r>
              <a:rPr lang="en-GB" b="0" i="0" dirty="0">
                <a:solidFill>
                  <a:srgbClr val="333333"/>
                </a:solidFill>
                <a:effectLst/>
              </a:rPr>
              <a:t>Develop the Software and Conduct the Alpha Release(develop and give review to client called alpha release)</a:t>
            </a:r>
          </a:p>
          <a:p>
            <a:pPr algn="l" fontAlgn="base">
              <a:buFont typeface="Arial" panose="020B0604020202020204" pitchFamily="34" charset="0"/>
              <a:buChar char="•"/>
            </a:pPr>
            <a:r>
              <a:rPr lang="en-GB" b="0" i="0" dirty="0">
                <a:solidFill>
                  <a:srgbClr val="333333"/>
                </a:solidFill>
                <a:effectLst/>
              </a:rPr>
              <a:t>Test for Quality Assurance and Conduct the Beta Release(final debugging and additional testing in beta release)</a:t>
            </a:r>
          </a:p>
          <a:p>
            <a:pPr algn="l" fontAlgn="base">
              <a:buFont typeface="Arial" panose="020B0604020202020204" pitchFamily="34" charset="0"/>
              <a:buChar char="•"/>
            </a:pPr>
            <a:r>
              <a:rPr lang="en-GB" b="0" i="0" dirty="0">
                <a:solidFill>
                  <a:srgbClr val="333333"/>
                </a:solidFill>
                <a:effectLst/>
              </a:rPr>
              <a:t>Conduct the Final Release</a:t>
            </a:r>
          </a:p>
          <a:p>
            <a:pPr algn="l" fontAlgn="base">
              <a:buFont typeface="Arial" panose="020B0604020202020204" pitchFamily="34" charset="0"/>
              <a:buChar char="•"/>
            </a:pPr>
            <a:r>
              <a:rPr lang="en-GB" b="0" i="0" dirty="0">
                <a:solidFill>
                  <a:srgbClr val="333333"/>
                </a:solidFill>
                <a:effectLst/>
              </a:rPr>
              <a:t>Make Enhancements and Offer Ongoing Support</a:t>
            </a:r>
          </a:p>
          <a:p>
            <a:endParaRPr lang="en-IN" dirty="0"/>
          </a:p>
        </p:txBody>
      </p:sp>
    </p:spTree>
    <p:extLst>
      <p:ext uri="{BB962C8B-B14F-4D97-AF65-F5344CB8AC3E}">
        <p14:creationId xmlns:p14="http://schemas.microsoft.com/office/powerpoint/2010/main" val="243713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E6900-F7B7-4C36-BE72-D7CC01367D63}"/>
              </a:ext>
            </a:extLst>
          </p:cNvPr>
          <p:cNvSpPr>
            <a:spLocks noGrp="1"/>
          </p:cNvSpPr>
          <p:nvPr>
            <p:ph type="title"/>
          </p:nvPr>
        </p:nvSpPr>
        <p:spPr/>
        <p:txBody>
          <a:bodyPr/>
          <a:lstStyle/>
          <a:p>
            <a:r>
              <a:rPr lang="en-GB" dirty="0"/>
              <a:t>The Macro development process</a:t>
            </a:r>
            <a:endParaRPr lang="en-IN" dirty="0"/>
          </a:p>
        </p:txBody>
      </p:sp>
      <p:sp>
        <p:nvSpPr>
          <p:cNvPr id="3" name="Content Placeholder 2">
            <a:extLst>
              <a:ext uri="{FF2B5EF4-FFF2-40B4-BE49-F238E27FC236}">
                <a16:creationId xmlns:a16="http://schemas.microsoft.com/office/drawing/2014/main" id="{45129979-AD55-4F90-8EA6-B01BC72CE3E2}"/>
              </a:ext>
            </a:extLst>
          </p:cNvPr>
          <p:cNvSpPr>
            <a:spLocks noGrp="1"/>
          </p:cNvSpPr>
          <p:nvPr>
            <p:ph idx="1"/>
          </p:nvPr>
        </p:nvSpPr>
        <p:spPr/>
        <p:txBody>
          <a:bodyPr/>
          <a:lstStyle/>
          <a:p>
            <a:r>
              <a:rPr lang="en-GB" b="1" dirty="0"/>
              <a:t>Evolution or implementation:</a:t>
            </a:r>
          </a:p>
          <a:p>
            <a:pPr>
              <a:buFont typeface="Arial" panose="020B0604020202020204" pitchFamily="34" charset="0"/>
              <a:buChar char="•"/>
            </a:pPr>
            <a:r>
              <a:rPr lang="en-GB" dirty="0"/>
              <a:t>Successively refine the system through many interactions.</a:t>
            </a:r>
          </a:p>
          <a:p>
            <a:r>
              <a:rPr lang="en-GB" b="1" dirty="0"/>
              <a:t>Maintenance:</a:t>
            </a:r>
          </a:p>
          <a:p>
            <a:pPr>
              <a:buFont typeface="Arial" panose="020B0604020202020204" pitchFamily="34" charset="0"/>
              <a:buChar char="•"/>
            </a:pPr>
            <a:r>
              <a:rPr lang="en-GB" dirty="0"/>
              <a:t>Make localized changes to the system to add new requirements and eliminate bugs.</a:t>
            </a:r>
          </a:p>
          <a:p>
            <a:endParaRPr lang="en-GB" dirty="0"/>
          </a:p>
          <a:p>
            <a:pPr marL="0" indent="0">
              <a:buNone/>
            </a:pPr>
            <a:endParaRPr lang="en-IN" dirty="0"/>
          </a:p>
        </p:txBody>
      </p:sp>
    </p:spTree>
    <p:extLst>
      <p:ext uri="{BB962C8B-B14F-4D97-AF65-F5344CB8AC3E}">
        <p14:creationId xmlns:p14="http://schemas.microsoft.com/office/powerpoint/2010/main" val="421970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A65E-24B6-49F7-9FBC-5AE7C318FFC1}"/>
              </a:ext>
            </a:extLst>
          </p:cNvPr>
          <p:cNvSpPr>
            <a:spLocks noGrp="1"/>
          </p:cNvSpPr>
          <p:nvPr>
            <p:ph type="title"/>
          </p:nvPr>
        </p:nvSpPr>
        <p:spPr/>
        <p:txBody>
          <a:bodyPr/>
          <a:lstStyle/>
          <a:p>
            <a:r>
              <a:rPr lang="en-GB" dirty="0"/>
              <a:t>The micro development process</a:t>
            </a:r>
            <a:endParaRPr lang="en-IN" dirty="0"/>
          </a:p>
        </p:txBody>
      </p:sp>
      <p:sp>
        <p:nvSpPr>
          <p:cNvPr id="3" name="Content Placeholder 2">
            <a:extLst>
              <a:ext uri="{FF2B5EF4-FFF2-40B4-BE49-F238E27FC236}">
                <a16:creationId xmlns:a16="http://schemas.microsoft.com/office/drawing/2014/main" id="{95FD775C-0450-4022-95F5-C74824B52FAC}"/>
              </a:ext>
            </a:extLst>
          </p:cNvPr>
          <p:cNvSpPr>
            <a:spLocks noGrp="1"/>
          </p:cNvSpPr>
          <p:nvPr>
            <p:ph idx="1"/>
          </p:nvPr>
        </p:nvSpPr>
        <p:spPr/>
        <p:txBody>
          <a:bodyPr/>
          <a:lstStyle/>
          <a:p>
            <a:r>
              <a:rPr lang="en-GB" dirty="0"/>
              <a:t>Each macro development process has its own micro development process.</a:t>
            </a:r>
          </a:p>
          <a:p>
            <a:r>
              <a:rPr lang="en-GB" dirty="0"/>
              <a:t>The micro process is a description of the day to day activities by a single or small group of software developers.</a:t>
            </a:r>
          </a:p>
          <a:p>
            <a:r>
              <a:rPr lang="en-GB" dirty="0"/>
              <a:t>In this analysis and design phases are not clearly defined.</a:t>
            </a:r>
          </a:p>
          <a:p>
            <a:pPr marL="0" indent="0">
              <a:buNone/>
            </a:pPr>
            <a:endParaRPr lang="en-IN" dirty="0"/>
          </a:p>
        </p:txBody>
      </p:sp>
    </p:spTree>
    <p:extLst>
      <p:ext uri="{BB962C8B-B14F-4D97-AF65-F5344CB8AC3E}">
        <p14:creationId xmlns:p14="http://schemas.microsoft.com/office/powerpoint/2010/main" val="839800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2B77076A-72BF-4354-B406-A6CF5C13EFA8}"/>
              </a:ext>
            </a:extLst>
          </p:cNvPr>
          <p:cNvPicPr>
            <a:picLocks noChangeAspect="1"/>
          </p:cNvPicPr>
          <p:nvPr/>
        </p:nvPicPr>
        <p:blipFill>
          <a:blip r:embed="rId2"/>
          <a:stretch>
            <a:fillRect/>
          </a:stretch>
        </p:blipFill>
        <p:spPr>
          <a:xfrm>
            <a:off x="1152207" y="261937"/>
            <a:ext cx="6981825" cy="6334125"/>
          </a:xfrm>
          <a:prstGeom prst="rect">
            <a:avLst/>
          </a:prstGeom>
        </p:spPr>
      </p:pic>
      <p:sp>
        <p:nvSpPr>
          <p:cNvPr id="6" name="TextBox 5">
            <a:extLst>
              <a:ext uri="{FF2B5EF4-FFF2-40B4-BE49-F238E27FC236}">
                <a16:creationId xmlns:a16="http://schemas.microsoft.com/office/drawing/2014/main" id="{F2EE4BBD-1B59-4E2F-A077-526D53890EE6}"/>
              </a:ext>
            </a:extLst>
          </p:cNvPr>
          <p:cNvSpPr txBox="1"/>
          <p:nvPr/>
        </p:nvSpPr>
        <p:spPr>
          <a:xfrm>
            <a:off x="8290560" y="2712720"/>
            <a:ext cx="3718560" cy="923330"/>
          </a:xfrm>
          <a:prstGeom prst="rect">
            <a:avLst/>
          </a:prstGeom>
          <a:noFill/>
        </p:spPr>
        <p:txBody>
          <a:bodyPr wrap="square" rtlCol="0">
            <a:spAutoFit/>
          </a:bodyPr>
          <a:lstStyle/>
          <a:p>
            <a:r>
              <a:rPr lang="en-GB" b="1" dirty="0">
                <a:solidFill>
                  <a:srgbClr val="FF0000"/>
                </a:solidFill>
              </a:rPr>
              <a:t>Fig: an alarm class state transition diagram with </a:t>
            </a:r>
            <a:r>
              <a:rPr lang="en-GB" b="1" dirty="0" err="1">
                <a:solidFill>
                  <a:srgbClr val="FF0000"/>
                </a:solidFill>
              </a:rPr>
              <a:t>Booch</a:t>
            </a:r>
            <a:r>
              <a:rPr lang="en-GB" b="1" dirty="0">
                <a:solidFill>
                  <a:srgbClr val="FF0000"/>
                </a:solidFill>
              </a:rPr>
              <a:t> notation.</a:t>
            </a:r>
            <a:endParaRPr lang="en-IN" b="1" dirty="0">
              <a:solidFill>
                <a:srgbClr val="FF0000"/>
              </a:solidFill>
            </a:endParaRPr>
          </a:p>
        </p:txBody>
      </p:sp>
    </p:spTree>
    <p:extLst>
      <p:ext uri="{BB962C8B-B14F-4D97-AF65-F5344CB8AC3E}">
        <p14:creationId xmlns:p14="http://schemas.microsoft.com/office/powerpoint/2010/main" val="2382605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A507-5612-474E-9DD5-82F8AB784C55}"/>
              </a:ext>
            </a:extLst>
          </p:cNvPr>
          <p:cNvSpPr>
            <a:spLocks noGrp="1"/>
          </p:cNvSpPr>
          <p:nvPr>
            <p:ph type="title"/>
          </p:nvPr>
        </p:nvSpPr>
        <p:spPr/>
        <p:txBody>
          <a:bodyPr/>
          <a:lstStyle/>
          <a:p>
            <a:r>
              <a:rPr lang="en-GB" dirty="0"/>
              <a:t>The micro development process</a:t>
            </a:r>
            <a:endParaRPr lang="en-IN" dirty="0"/>
          </a:p>
        </p:txBody>
      </p:sp>
      <p:sp>
        <p:nvSpPr>
          <p:cNvPr id="3" name="Content Placeholder 2">
            <a:extLst>
              <a:ext uri="{FF2B5EF4-FFF2-40B4-BE49-F238E27FC236}">
                <a16:creationId xmlns:a16="http://schemas.microsoft.com/office/drawing/2014/main" id="{2714D4BE-238B-42FF-AA91-9D26F9754205}"/>
              </a:ext>
            </a:extLst>
          </p:cNvPr>
          <p:cNvSpPr>
            <a:spLocks noGrp="1"/>
          </p:cNvSpPr>
          <p:nvPr>
            <p:ph idx="1"/>
          </p:nvPr>
        </p:nvSpPr>
        <p:spPr/>
        <p:txBody>
          <a:bodyPr/>
          <a:lstStyle/>
          <a:p>
            <a:r>
              <a:rPr lang="en-GB" dirty="0"/>
              <a:t>The micro development process consist of the following steps:</a:t>
            </a:r>
          </a:p>
          <a:p>
            <a:pPr>
              <a:buFont typeface="+mj-lt"/>
              <a:buAutoNum type="arabicPeriod"/>
            </a:pPr>
            <a:r>
              <a:rPr lang="en-GB" dirty="0"/>
              <a:t>Identify classes and object.</a:t>
            </a:r>
          </a:p>
          <a:p>
            <a:pPr>
              <a:buFont typeface="+mj-lt"/>
              <a:buAutoNum type="arabicPeriod"/>
            </a:pPr>
            <a:r>
              <a:rPr lang="en-GB" dirty="0"/>
              <a:t>Identify class and object semantics.</a:t>
            </a:r>
          </a:p>
          <a:p>
            <a:pPr>
              <a:buFont typeface="+mj-lt"/>
              <a:buAutoNum type="arabicPeriod"/>
            </a:pPr>
            <a:r>
              <a:rPr lang="en-GB" dirty="0"/>
              <a:t>Identify class and object relationship.</a:t>
            </a:r>
          </a:p>
          <a:p>
            <a:pPr>
              <a:buFont typeface="+mj-lt"/>
              <a:buAutoNum type="arabicPeriod"/>
            </a:pPr>
            <a:r>
              <a:rPr lang="en-GB" dirty="0"/>
              <a:t>Identify class and object interfaces and implementation.</a:t>
            </a:r>
            <a:endParaRPr lang="en-IN" dirty="0"/>
          </a:p>
        </p:txBody>
      </p:sp>
    </p:spTree>
    <p:extLst>
      <p:ext uri="{BB962C8B-B14F-4D97-AF65-F5344CB8AC3E}">
        <p14:creationId xmlns:p14="http://schemas.microsoft.com/office/powerpoint/2010/main" val="3713660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F0834-AE24-4FAC-A6B6-01777866EFB5}"/>
              </a:ext>
            </a:extLst>
          </p:cNvPr>
          <p:cNvSpPr>
            <a:spLocks noGrp="1"/>
          </p:cNvSpPr>
          <p:nvPr>
            <p:ph type="title"/>
          </p:nvPr>
        </p:nvSpPr>
        <p:spPr>
          <a:xfrm>
            <a:off x="1154954" y="973668"/>
            <a:ext cx="9293971" cy="706964"/>
          </a:xfrm>
        </p:spPr>
        <p:txBody>
          <a:bodyPr/>
          <a:lstStyle/>
          <a:p>
            <a:r>
              <a:rPr lang="en-GB" dirty="0" err="1"/>
              <a:t>Rambaugh</a:t>
            </a:r>
            <a:r>
              <a:rPr lang="en-GB" dirty="0"/>
              <a:t> object modelling technique</a:t>
            </a:r>
            <a:endParaRPr lang="en-IN" dirty="0"/>
          </a:p>
        </p:txBody>
      </p:sp>
      <p:sp>
        <p:nvSpPr>
          <p:cNvPr id="3" name="Content Placeholder 2">
            <a:extLst>
              <a:ext uri="{FF2B5EF4-FFF2-40B4-BE49-F238E27FC236}">
                <a16:creationId xmlns:a16="http://schemas.microsoft.com/office/drawing/2014/main" id="{09393336-0796-4A4A-9A26-9B44068CFCB8}"/>
              </a:ext>
            </a:extLst>
          </p:cNvPr>
          <p:cNvSpPr>
            <a:spLocks noGrp="1"/>
          </p:cNvSpPr>
          <p:nvPr>
            <p:ph idx="1"/>
          </p:nvPr>
        </p:nvSpPr>
        <p:spPr>
          <a:xfrm>
            <a:off x="1154954" y="2400301"/>
            <a:ext cx="9951196" cy="4200524"/>
          </a:xfrm>
        </p:spPr>
        <p:txBody>
          <a:bodyPr/>
          <a:lstStyle/>
          <a:p>
            <a:r>
              <a:rPr lang="en-GB" dirty="0"/>
              <a:t>Jim </a:t>
            </a:r>
            <a:r>
              <a:rPr lang="en-GB" dirty="0" err="1"/>
              <a:t>Rambaugh</a:t>
            </a:r>
            <a:r>
              <a:rPr lang="en-GB" dirty="0"/>
              <a:t> presented this technique.</a:t>
            </a:r>
          </a:p>
          <a:p>
            <a:r>
              <a:rPr lang="en-GB" dirty="0"/>
              <a:t>This describes a method for the analysis ,design and implementation of a system using an object oriented technique.</a:t>
            </a:r>
          </a:p>
          <a:p>
            <a:r>
              <a:rPr lang="en-GB" dirty="0"/>
              <a:t>Object modelling technique (OMT) is fast ,intuitive approach for identifying modelling all the objects making up  a system. </a:t>
            </a:r>
          </a:p>
          <a:p>
            <a:r>
              <a:rPr lang="en-GB" dirty="0"/>
              <a:t>Details such as class </a:t>
            </a:r>
            <a:r>
              <a:rPr lang="en-GB" dirty="0" err="1"/>
              <a:t>attributes,method,inheritance</a:t>
            </a:r>
            <a:r>
              <a:rPr lang="en-GB" dirty="0"/>
              <a:t> and association also can be expressed easily.</a:t>
            </a:r>
          </a:p>
        </p:txBody>
      </p:sp>
    </p:spTree>
    <p:extLst>
      <p:ext uri="{BB962C8B-B14F-4D97-AF65-F5344CB8AC3E}">
        <p14:creationId xmlns:p14="http://schemas.microsoft.com/office/powerpoint/2010/main" val="2645326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444E0-B837-48F3-8CD8-983E694B34B4}"/>
              </a:ext>
            </a:extLst>
          </p:cNvPr>
          <p:cNvSpPr>
            <a:spLocks noGrp="1"/>
          </p:cNvSpPr>
          <p:nvPr>
            <p:ph type="title"/>
          </p:nvPr>
        </p:nvSpPr>
        <p:spPr>
          <a:xfrm>
            <a:off x="1154954" y="973668"/>
            <a:ext cx="9151096" cy="706964"/>
          </a:xfrm>
        </p:spPr>
        <p:txBody>
          <a:bodyPr/>
          <a:lstStyle/>
          <a:p>
            <a:r>
              <a:rPr lang="en-GB" dirty="0" err="1"/>
              <a:t>Rambaugh</a:t>
            </a:r>
            <a:r>
              <a:rPr lang="en-GB" dirty="0"/>
              <a:t> object modelling technique</a:t>
            </a:r>
            <a:endParaRPr lang="en-IN" dirty="0"/>
          </a:p>
        </p:txBody>
      </p:sp>
      <p:sp>
        <p:nvSpPr>
          <p:cNvPr id="3" name="Content Placeholder 2">
            <a:extLst>
              <a:ext uri="{FF2B5EF4-FFF2-40B4-BE49-F238E27FC236}">
                <a16:creationId xmlns:a16="http://schemas.microsoft.com/office/drawing/2014/main" id="{1A1E37CD-F671-4CC8-9FBB-7259A37B6605}"/>
              </a:ext>
            </a:extLst>
          </p:cNvPr>
          <p:cNvSpPr>
            <a:spLocks noGrp="1"/>
          </p:cNvSpPr>
          <p:nvPr>
            <p:ph idx="1"/>
          </p:nvPr>
        </p:nvSpPr>
        <p:spPr/>
        <p:txBody>
          <a:bodyPr/>
          <a:lstStyle/>
          <a:p>
            <a:r>
              <a:rPr lang="en-IN" dirty="0"/>
              <a:t>Dynamic </a:t>
            </a:r>
            <a:r>
              <a:rPr lang="en-IN" dirty="0" err="1"/>
              <a:t>behavior</a:t>
            </a:r>
            <a:r>
              <a:rPr lang="en-IN" dirty="0"/>
              <a:t> of objects within a system can be described using OMT dynamic model.</a:t>
            </a:r>
          </a:p>
          <a:p>
            <a:r>
              <a:rPr lang="en-IN" dirty="0"/>
              <a:t>This model let you specify detailed state transitions and their descriptions within a system.</a:t>
            </a:r>
          </a:p>
          <a:p>
            <a:r>
              <a:rPr lang="en-IN" dirty="0"/>
              <a:t>Finally in OMT’s functional model ,process description and consumer-producer relationships can be </a:t>
            </a:r>
            <a:r>
              <a:rPr lang="en-IN"/>
              <a:t>expressed.</a:t>
            </a:r>
            <a:endParaRPr lang="en-IN" dirty="0"/>
          </a:p>
        </p:txBody>
      </p:sp>
    </p:spTree>
    <p:extLst>
      <p:ext uri="{BB962C8B-B14F-4D97-AF65-F5344CB8AC3E}">
        <p14:creationId xmlns:p14="http://schemas.microsoft.com/office/powerpoint/2010/main" val="2358091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E6DF-8C06-45F3-AD45-9BF0729531E3}"/>
              </a:ext>
            </a:extLst>
          </p:cNvPr>
          <p:cNvSpPr>
            <a:spLocks noGrp="1"/>
          </p:cNvSpPr>
          <p:nvPr>
            <p:ph type="title"/>
          </p:nvPr>
        </p:nvSpPr>
        <p:spPr>
          <a:xfrm>
            <a:off x="1154954" y="973668"/>
            <a:ext cx="9493996" cy="706964"/>
          </a:xfrm>
        </p:spPr>
        <p:txBody>
          <a:bodyPr/>
          <a:lstStyle/>
          <a:p>
            <a:r>
              <a:rPr lang="en-GB" dirty="0" err="1"/>
              <a:t>Rambaugh</a:t>
            </a:r>
            <a:r>
              <a:rPr lang="en-GB" dirty="0"/>
              <a:t> object modelling technique</a:t>
            </a:r>
            <a:endParaRPr lang="en-IN" dirty="0"/>
          </a:p>
        </p:txBody>
      </p:sp>
      <p:sp>
        <p:nvSpPr>
          <p:cNvPr id="3" name="Content Placeholder 2">
            <a:extLst>
              <a:ext uri="{FF2B5EF4-FFF2-40B4-BE49-F238E27FC236}">
                <a16:creationId xmlns:a16="http://schemas.microsoft.com/office/drawing/2014/main" id="{22686331-8344-4A0D-B842-32A19B5ACEA7}"/>
              </a:ext>
            </a:extLst>
          </p:cNvPr>
          <p:cNvSpPr>
            <a:spLocks noGrp="1"/>
          </p:cNvSpPr>
          <p:nvPr>
            <p:ph idx="1"/>
          </p:nvPr>
        </p:nvSpPr>
        <p:spPr/>
        <p:txBody>
          <a:bodyPr/>
          <a:lstStyle/>
          <a:p>
            <a:pPr marL="0" indent="0">
              <a:buNone/>
            </a:pPr>
            <a:r>
              <a:rPr lang="en-GB" b="1" dirty="0"/>
              <a:t>OMT consist of four phases:</a:t>
            </a:r>
          </a:p>
          <a:p>
            <a:pPr>
              <a:buFont typeface="+mj-lt"/>
              <a:buAutoNum type="arabicPeriod"/>
            </a:pPr>
            <a:r>
              <a:rPr lang="en-GB" dirty="0"/>
              <a:t>Analysis : The results are objects and dynamic and functional model.</a:t>
            </a:r>
          </a:p>
          <a:p>
            <a:pPr>
              <a:buFont typeface="+mj-lt"/>
              <a:buAutoNum type="arabicPeriod"/>
            </a:pPr>
            <a:r>
              <a:rPr lang="en-GB" dirty="0"/>
              <a:t>System design:</a:t>
            </a:r>
            <a:r>
              <a:rPr lang="en-IN" dirty="0"/>
              <a:t> The results are a structure of the basic architecture of the system along with high level strategy decisions.</a:t>
            </a:r>
          </a:p>
          <a:p>
            <a:pPr>
              <a:buFont typeface="+mj-lt"/>
              <a:buAutoNum type="arabicPeriod"/>
            </a:pPr>
            <a:r>
              <a:rPr lang="en-IN" dirty="0"/>
              <a:t>Object design:</a:t>
            </a:r>
            <a:r>
              <a:rPr lang="en-GB" dirty="0"/>
              <a:t> This phase produces a design document ,consisting of detailed object static ,dynamic ,and functional models.</a:t>
            </a:r>
          </a:p>
          <a:p>
            <a:pPr>
              <a:buFont typeface="+mj-lt"/>
              <a:buAutoNum type="arabicPeriod"/>
            </a:pPr>
            <a:r>
              <a:rPr lang="en-GB" dirty="0"/>
              <a:t>Implementation :This activity produces reusable ,extendible and robust code.</a:t>
            </a:r>
            <a:endParaRPr lang="en-IN" dirty="0"/>
          </a:p>
        </p:txBody>
      </p:sp>
    </p:spTree>
    <p:extLst>
      <p:ext uri="{BB962C8B-B14F-4D97-AF65-F5344CB8AC3E}">
        <p14:creationId xmlns:p14="http://schemas.microsoft.com/office/powerpoint/2010/main" val="3671917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D32CD-1E0E-40A7-8233-BE550C9EFB17}"/>
              </a:ext>
            </a:extLst>
          </p:cNvPr>
          <p:cNvSpPr>
            <a:spLocks noGrp="1"/>
          </p:cNvSpPr>
          <p:nvPr>
            <p:ph type="title"/>
          </p:nvPr>
        </p:nvSpPr>
        <p:spPr>
          <a:xfrm>
            <a:off x="1154954" y="973668"/>
            <a:ext cx="9284446" cy="706964"/>
          </a:xfrm>
        </p:spPr>
        <p:txBody>
          <a:bodyPr/>
          <a:lstStyle/>
          <a:p>
            <a:r>
              <a:rPr lang="en-GB" dirty="0" err="1"/>
              <a:t>Rambaugh</a:t>
            </a:r>
            <a:r>
              <a:rPr lang="en-GB" dirty="0"/>
              <a:t> object modelling technique</a:t>
            </a:r>
            <a:endParaRPr lang="en-IN" dirty="0"/>
          </a:p>
        </p:txBody>
      </p:sp>
      <p:sp>
        <p:nvSpPr>
          <p:cNvPr id="3" name="Content Placeholder 2">
            <a:extLst>
              <a:ext uri="{FF2B5EF4-FFF2-40B4-BE49-F238E27FC236}">
                <a16:creationId xmlns:a16="http://schemas.microsoft.com/office/drawing/2014/main" id="{C8AC3CF3-F54B-4064-AD50-8BFFA75062AC}"/>
              </a:ext>
            </a:extLst>
          </p:cNvPr>
          <p:cNvSpPr>
            <a:spLocks noGrp="1"/>
          </p:cNvSpPr>
          <p:nvPr>
            <p:ph idx="1"/>
          </p:nvPr>
        </p:nvSpPr>
        <p:spPr/>
        <p:txBody>
          <a:bodyPr/>
          <a:lstStyle/>
          <a:p>
            <a:r>
              <a:rPr lang="en-GB" dirty="0"/>
              <a:t>OMT separates modelling into three different parts:</a:t>
            </a:r>
          </a:p>
          <a:p>
            <a:pPr>
              <a:buFont typeface="+mj-lt"/>
              <a:buAutoNum type="arabicPeriod"/>
            </a:pPr>
            <a:r>
              <a:rPr lang="en-GB" b="1" dirty="0">
                <a:solidFill>
                  <a:srgbClr val="FF0000"/>
                </a:solidFill>
              </a:rPr>
              <a:t>An object model</a:t>
            </a:r>
            <a:r>
              <a:rPr lang="en-GB" b="1" dirty="0"/>
              <a:t> </a:t>
            </a:r>
            <a:r>
              <a:rPr lang="en-GB" dirty="0"/>
              <a:t>,presented by the object model and data dictionary.</a:t>
            </a:r>
          </a:p>
          <a:p>
            <a:pPr>
              <a:buFont typeface="+mj-lt"/>
              <a:buAutoNum type="arabicPeriod"/>
            </a:pPr>
            <a:r>
              <a:rPr lang="en-GB" b="1" dirty="0">
                <a:solidFill>
                  <a:srgbClr val="FF0000"/>
                </a:solidFill>
              </a:rPr>
              <a:t>A dynamic model ,</a:t>
            </a:r>
            <a:r>
              <a:rPr lang="en-GB" dirty="0"/>
              <a:t>presented by the object model and the data dictionary.</a:t>
            </a:r>
          </a:p>
          <a:p>
            <a:pPr>
              <a:buFont typeface="+mj-lt"/>
              <a:buAutoNum type="arabicPeriod"/>
            </a:pPr>
            <a:r>
              <a:rPr lang="en-GB" b="1" dirty="0">
                <a:solidFill>
                  <a:srgbClr val="FF0000"/>
                </a:solidFill>
              </a:rPr>
              <a:t>A functional model</a:t>
            </a:r>
            <a:r>
              <a:rPr lang="en-GB" dirty="0"/>
              <a:t> , presented by data flow and constraints.</a:t>
            </a:r>
          </a:p>
          <a:p>
            <a:pPr marL="0" indent="0">
              <a:buNone/>
            </a:pPr>
            <a:endParaRPr lang="en-IN" dirty="0"/>
          </a:p>
        </p:txBody>
      </p:sp>
    </p:spTree>
    <p:extLst>
      <p:ext uri="{BB962C8B-B14F-4D97-AF65-F5344CB8AC3E}">
        <p14:creationId xmlns:p14="http://schemas.microsoft.com/office/powerpoint/2010/main" val="4288081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B9D5-B789-47EE-981F-1AFF18E936DF}"/>
              </a:ext>
            </a:extLst>
          </p:cNvPr>
          <p:cNvSpPr>
            <a:spLocks noGrp="1"/>
          </p:cNvSpPr>
          <p:nvPr>
            <p:ph type="title"/>
          </p:nvPr>
        </p:nvSpPr>
        <p:spPr/>
        <p:txBody>
          <a:bodyPr/>
          <a:lstStyle/>
          <a:p>
            <a:r>
              <a:rPr lang="en-GB" dirty="0"/>
              <a:t>The object model</a:t>
            </a:r>
            <a:endParaRPr lang="en-IN" dirty="0"/>
          </a:p>
        </p:txBody>
      </p:sp>
      <p:sp>
        <p:nvSpPr>
          <p:cNvPr id="3" name="Content Placeholder 2">
            <a:extLst>
              <a:ext uri="{FF2B5EF4-FFF2-40B4-BE49-F238E27FC236}">
                <a16:creationId xmlns:a16="http://schemas.microsoft.com/office/drawing/2014/main" id="{6C7CB0B5-E39B-4B90-A9A7-AF26BFE50943}"/>
              </a:ext>
            </a:extLst>
          </p:cNvPr>
          <p:cNvSpPr>
            <a:spLocks noGrp="1"/>
          </p:cNvSpPr>
          <p:nvPr>
            <p:ph idx="1"/>
          </p:nvPr>
        </p:nvSpPr>
        <p:spPr>
          <a:xfrm>
            <a:off x="1154954" y="2603499"/>
            <a:ext cx="8825659" cy="3997325"/>
          </a:xfrm>
        </p:spPr>
        <p:txBody>
          <a:bodyPr/>
          <a:lstStyle/>
          <a:p>
            <a:r>
              <a:rPr lang="en-GB" dirty="0"/>
              <a:t>The object model describes the structure of objects in a </a:t>
            </a:r>
            <a:r>
              <a:rPr lang="en-GB" dirty="0" err="1"/>
              <a:t>system:their</a:t>
            </a:r>
            <a:r>
              <a:rPr lang="en-GB" dirty="0"/>
              <a:t> identity, relationships to other objects, </a:t>
            </a:r>
            <a:r>
              <a:rPr lang="en-GB" dirty="0" err="1"/>
              <a:t>attributes,and</a:t>
            </a:r>
            <a:r>
              <a:rPr lang="en-GB" dirty="0"/>
              <a:t> operations.</a:t>
            </a:r>
          </a:p>
          <a:p>
            <a:r>
              <a:rPr lang="en-GB" dirty="0"/>
              <a:t>The object model is represented graphically with an object diagram.</a:t>
            </a:r>
          </a:p>
          <a:p>
            <a:r>
              <a:rPr lang="en-GB" b="1" dirty="0"/>
              <a:t>What object diagram contains?</a:t>
            </a:r>
          </a:p>
          <a:p>
            <a:pPr>
              <a:buFont typeface="Arial" panose="020B0604020202020204" pitchFamily="34" charset="0"/>
              <a:buChar char="•"/>
            </a:pPr>
            <a:r>
              <a:rPr lang="en-GB" dirty="0"/>
              <a:t>Object diagram contains classes interconnected by association lines.</a:t>
            </a:r>
          </a:p>
          <a:p>
            <a:pPr>
              <a:buFont typeface="Arial" panose="020B0604020202020204" pitchFamily="34" charset="0"/>
              <a:buChar char="•"/>
            </a:pPr>
            <a:r>
              <a:rPr lang="en-GB" dirty="0"/>
              <a:t>Each class represents a set of individual objects.</a:t>
            </a:r>
          </a:p>
          <a:p>
            <a:pPr>
              <a:buFont typeface="Arial" panose="020B0604020202020204" pitchFamily="34" charset="0"/>
              <a:buChar char="•"/>
            </a:pPr>
            <a:r>
              <a:rPr lang="en-GB" dirty="0"/>
              <a:t>The association lines establish relationships among classes.</a:t>
            </a:r>
          </a:p>
          <a:p>
            <a:pPr>
              <a:buFont typeface="Arial" panose="020B0604020202020204" pitchFamily="34" charset="0"/>
              <a:buChar char="•"/>
            </a:pPr>
            <a:r>
              <a:rPr lang="en-GB" dirty="0"/>
              <a:t>Each association line represents a set of links from the objects of one class to objects of another class.</a:t>
            </a:r>
            <a:endParaRPr lang="en-IN" dirty="0"/>
          </a:p>
        </p:txBody>
      </p:sp>
    </p:spTree>
    <p:extLst>
      <p:ext uri="{BB962C8B-B14F-4D97-AF65-F5344CB8AC3E}">
        <p14:creationId xmlns:p14="http://schemas.microsoft.com/office/powerpoint/2010/main" val="2437130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84104ED7-A39D-4A1D-B48C-5D36FC9A46DF}"/>
              </a:ext>
            </a:extLst>
          </p:cNvPr>
          <p:cNvPicPr>
            <a:picLocks noGrp="1" noChangeAspect="1"/>
          </p:cNvPicPr>
          <p:nvPr>
            <p:ph idx="4294967295"/>
          </p:nvPr>
        </p:nvPicPr>
        <p:blipFill>
          <a:blip r:embed="rId2"/>
          <a:stretch>
            <a:fillRect/>
          </a:stretch>
        </p:blipFill>
        <p:spPr>
          <a:xfrm>
            <a:off x="807403" y="331708"/>
            <a:ext cx="8072437" cy="5570538"/>
          </a:xfrm>
          <a:prstGeom prst="rect">
            <a:avLst/>
          </a:prstGeom>
        </p:spPr>
      </p:pic>
      <p:sp>
        <p:nvSpPr>
          <p:cNvPr id="7" name="TextBox 6">
            <a:extLst>
              <a:ext uri="{FF2B5EF4-FFF2-40B4-BE49-F238E27FC236}">
                <a16:creationId xmlns:a16="http://schemas.microsoft.com/office/drawing/2014/main" id="{FDD650CB-47AD-4137-8A14-3D4DE98D62F0}"/>
              </a:ext>
            </a:extLst>
          </p:cNvPr>
          <p:cNvSpPr txBox="1"/>
          <p:nvPr/>
        </p:nvSpPr>
        <p:spPr>
          <a:xfrm>
            <a:off x="3169920" y="6156960"/>
            <a:ext cx="6776720" cy="369332"/>
          </a:xfrm>
          <a:prstGeom prst="rect">
            <a:avLst/>
          </a:prstGeom>
          <a:noFill/>
        </p:spPr>
        <p:txBody>
          <a:bodyPr wrap="square" rtlCol="0">
            <a:spAutoFit/>
          </a:bodyPr>
          <a:lstStyle/>
          <a:p>
            <a:r>
              <a:rPr lang="en-GB" dirty="0"/>
              <a:t>Fig : The OMT object model of a bank system</a:t>
            </a:r>
            <a:endParaRPr lang="en-IN" dirty="0"/>
          </a:p>
        </p:txBody>
      </p:sp>
      <p:sp>
        <p:nvSpPr>
          <p:cNvPr id="11" name="TextBox 10">
            <a:extLst>
              <a:ext uri="{FF2B5EF4-FFF2-40B4-BE49-F238E27FC236}">
                <a16:creationId xmlns:a16="http://schemas.microsoft.com/office/drawing/2014/main" id="{2DA75FFA-5259-4419-AA4E-357A147322CA}"/>
              </a:ext>
            </a:extLst>
          </p:cNvPr>
          <p:cNvSpPr txBox="1"/>
          <p:nvPr/>
        </p:nvSpPr>
        <p:spPr>
          <a:xfrm>
            <a:off x="9164320" y="2686050"/>
            <a:ext cx="2961005" cy="2031325"/>
          </a:xfrm>
          <a:prstGeom prst="rect">
            <a:avLst/>
          </a:prstGeom>
          <a:noFill/>
        </p:spPr>
        <p:txBody>
          <a:bodyPr wrap="square" rtlCol="0">
            <a:spAutoFit/>
          </a:bodyPr>
          <a:lstStyle/>
          <a:p>
            <a:r>
              <a:rPr lang="en-GB" b="1" dirty="0" err="1"/>
              <a:t>Boxes</a:t>
            </a:r>
            <a:r>
              <a:rPr lang="en-GB" dirty="0" err="1"/>
              <a:t>:classes</a:t>
            </a:r>
            <a:endParaRPr lang="en-GB" dirty="0"/>
          </a:p>
          <a:p>
            <a:r>
              <a:rPr lang="en-GB" b="1" dirty="0"/>
              <a:t>Filled triangle: Specialization</a:t>
            </a:r>
          </a:p>
          <a:p>
            <a:r>
              <a:rPr lang="en-GB" b="1" dirty="0" err="1"/>
              <a:t>Lines</a:t>
            </a:r>
            <a:r>
              <a:rPr lang="en-GB" dirty="0" err="1"/>
              <a:t>:Association</a:t>
            </a:r>
            <a:endParaRPr lang="en-GB" dirty="0"/>
          </a:p>
          <a:p>
            <a:r>
              <a:rPr lang="en-GB" b="1" dirty="0"/>
              <a:t>Filled </a:t>
            </a:r>
            <a:r>
              <a:rPr lang="en-GB" b="1" dirty="0" err="1"/>
              <a:t>circle:</a:t>
            </a:r>
            <a:r>
              <a:rPr lang="en-GB" dirty="0" err="1"/>
              <a:t>one</a:t>
            </a:r>
            <a:r>
              <a:rPr lang="en-GB" dirty="0"/>
              <a:t> to many association</a:t>
            </a:r>
          </a:p>
          <a:p>
            <a:endParaRPr lang="en-IN" dirty="0"/>
          </a:p>
        </p:txBody>
      </p:sp>
    </p:spTree>
    <p:extLst>
      <p:ext uri="{BB962C8B-B14F-4D97-AF65-F5344CB8AC3E}">
        <p14:creationId xmlns:p14="http://schemas.microsoft.com/office/powerpoint/2010/main" val="405064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31FD-D1D2-4C2B-9428-99A0E3ADD1CB}"/>
              </a:ext>
            </a:extLst>
          </p:cNvPr>
          <p:cNvSpPr>
            <a:spLocks noGrp="1"/>
          </p:cNvSpPr>
          <p:nvPr>
            <p:ph type="title"/>
          </p:nvPr>
        </p:nvSpPr>
        <p:spPr>
          <a:xfrm>
            <a:off x="1154954" y="973667"/>
            <a:ext cx="9208246" cy="978957"/>
          </a:xfrm>
        </p:spPr>
        <p:txBody>
          <a:bodyPr/>
          <a:lstStyle/>
          <a:p>
            <a:r>
              <a:rPr lang="en-GB" dirty="0"/>
              <a:t>Object oriented methodology</a:t>
            </a:r>
            <a:endParaRPr lang="en-IN" dirty="0"/>
          </a:p>
        </p:txBody>
      </p:sp>
      <p:sp>
        <p:nvSpPr>
          <p:cNvPr id="3" name="Content Placeholder 2">
            <a:extLst>
              <a:ext uri="{FF2B5EF4-FFF2-40B4-BE49-F238E27FC236}">
                <a16:creationId xmlns:a16="http://schemas.microsoft.com/office/drawing/2014/main" id="{B6A97CF7-6C3B-40FB-8DCD-5B2B5368C61B}"/>
              </a:ext>
            </a:extLst>
          </p:cNvPr>
          <p:cNvSpPr>
            <a:spLocks noGrp="1"/>
          </p:cNvSpPr>
          <p:nvPr>
            <p:ph idx="1"/>
          </p:nvPr>
        </p:nvSpPr>
        <p:spPr>
          <a:xfrm>
            <a:off x="1154954" y="2603499"/>
            <a:ext cx="10275046" cy="4168775"/>
          </a:xfrm>
        </p:spPr>
        <p:txBody>
          <a:bodyPr>
            <a:normAutofit/>
          </a:bodyPr>
          <a:lstStyle/>
          <a:p>
            <a:r>
              <a:rPr lang="en-GB" dirty="0"/>
              <a:t>In 1980s ,many methodologist were wondering how analysis and design methods and processes would fit into the world.</a:t>
            </a:r>
          </a:p>
          <a:p>
            <a:r>
              <a:rPr lang="en-GB" dirty="0"/>
              <a:t>Some of the </a:t>
            </a:r>
            <a:r>
              <a:rPr lang="en-GB" dirty="0" err="1"/>
              <a:t>oo</a:t>
            </a:r>
            <a:r>
              <a:rPr lang="en-GB" dirty="0"/>
              <a:t> methodology is as follows:</a:t>
            </a:r>
          </a:p>
          <a:p>
            <a:pPr>
              <a:buFont typeface="Wingdings" panose="05000000000000000000" pitchFamily="2" charset="2"/>
              <a:buChar char="§"/>
            </a:pPr>
            <a:r>
              <a:rPr lang="en-GB" dirty="0"/>
              <a:t>1986:-</a:t>
            </a:r>
            <a:r>
              <a:rPr lang="en-GB" dirty="0" err="1"/>
              <a:t>Booch</a:t>
            </a:r>
            <a:r>
              <a:rPr lang="en-GB" dirty="0"/>
              <a:t> developed the OO design concept called </a:t>
            </a:r>
            <a:r>
              <a:rPr lang="en-GB" dirty="0" err="1"/>
              <a:t>Booch</a:t>
            </a:r>
            <a:r>
              <a:rPr lang="en-GB" dirty="0"/>
              <a:t> methodology.</a:t>
            </a:r>
          </a:p>
          <a:p>
            <a:pPr>
              <a:buFont typeface="Wingdings" panose="05000000000000000000" pitchFamily="2" charset="2"/>
              <a:buChar char="§"/>
            </a:pPr>
            <a:r>
              <a:rPr lang="en-GB" dirty="0"/>
              <a:t>1987:-Sally and Steve created the recursive design approach.</a:t>
            </a:r>
          </a:p>
          <a:p>
            <a:pPr>
              <a:buFont typeface="Wingdings" panose="05000000000000000000" pitchFamily="2" charset="2"/>
              <a:buChar char="§"/>
            </a:pPr>
            <a:r>
              <a:rPr lang="en-GB"/>
              <a:t>1989</a:t>
            </a:r>
            <a:r>
              <a:rPr lang="en-GB" dirty="0"/>
              <a:t>:-Beck and Cunningham produced class responsibility collaboration card.</a:t>
            </a:r>
          </a:p>
          <a:p>
            <a:pPr>
              <a:buFont typeface="Wingdings" panose="05000000000000000000" pitchFamily="2" charset="2"/>
              <a:buChar char="§"/>
            </a:pPr>
            <a:r>
              <a:rPr lang="en-GB" dirty="0"/>
              <a:t>1989:-</a:t>
            </a:r>
            <a:r>
              <a:rPr lang="en-GB" dirty="0" err="1"/>
              <a:t>Wirfs-Brock,Wilkerson,and</a:t>
            </a:r>
            <a:r>
              <a:rPr lang="en-GB" dirty="0"/>
              <a:t> wiener came up with responsibility driven design.</a:t>
            </a:r>
          </a:p>
          <a:p>
            <a:pPr>
              <a:buFont typeface="Wingdings" panose="05000000000000000000" pitchFamily="2" charset="2"/>
              <a:buChar char="§"/>
            </a:pPr>
            <a:r>
              <a:rPr lang="en-GB" dirty="0"/>
              <a:t>1991:-Jim Rumbaugh led a team at the research lab of  General Electric to develop the object modelling technique.</a:t>
            </a:r>
          </a:p>
          <a:p>
            <a:pPr>
              <a:buFont typeface="Wingdings" panose="05000000000000000000" pitchFamily="2" charset="2"/>
              <a:buChar char="§"/>
            </a:pPr>
            <a:endParaRPr lang="en-GB" dirty="0"/>
          </a:p>
          <a:p>
            <a:endParaRPr lang="en-IN" dirty="0"/>
          </a:p>
        </p:txBody>
      </p:sp>
    </p:spTree>
    <p:extLst>
      <p:ext uri="{BB962C8B-B14F-4D97-AF65-F5344CB8AC3E}">
        <p14:creationId xmlns:p14="http://schemas.microsoft.com/office/powerpoint/2010/main" val="394231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65C8-2F4D-4242-A878-DF67B4D684F0}"/>
              </a:ext>
            </a:extLst>
          </p:cNvPr>
          <p:cNvSpPr>
            <a:spLocks noGrp="1"/>
          </p:cNvSpPr>
          <p:nvPr>
            <p:ph type="title"/>
          </p:nvPr>
        </p:nvSpPr>
        <p:spPr/>
        <p:txBody>
          <a:bodyPr/>
          <a:lstStyle/>
          <a:p>
            <a:r>
              <a:rPr lang="en-GB" dirty="0"/>
              <a:t>OMT dynamic model</a:t>
            </a:r>
            <a:endParaRPr lang="en-IN" dirty="0"/>
          </a:p>
        </p:txBody>
      </p:sp>
      <p:sp>
        <p:nvSpPr>
          <p:cNvPr id="3" name="Content Placeholder 2">
            <a:extLst>
              <a:ext uri="{FF2B5EF4-FFF2-40B4-BE49-F238E27FC236}">
                <a16:creationId xmlns:a16="http://schemas.microsoft.com/office/drawing/2014/main" id="{63674A35-9A08-4772-81A4-2C380FF2299B}"/>
              </a:ext>
            </a:extLst>
          </p:cNvPr>
          <p:cNvSpPr>
            <a:spLocks noGrp="1"/>
          </p:cNvSpPr>
          <p:nvPr>
            <p:ph idx="1"/>
          </p:nvPr>
        </p:nvSpPr>
        <p:spPr>
          <a:xfrm>
            <a:off x="1154954" y="2603500"/>
            <a:ext cx="9878806" cy="3416300"/>
          </a:xfrm>
        </p:spPr>
        <p:txBody>
          <a:bodyPr/>
          <a:lstStyle/>
          <a:p>
            <a:r>
              <a:rPr lang="en-GB" dirty="0"/>
              <a:t>OMT provides a detailed and comprehensive dynamic model ,in addition to letting you depict states, transitions, events and actions.</a:t>
            </a:r>
          </a:p>
          <a:p>
            <a:r>
              <a:rPr lang="en-GB" dirty="0"/>
              <a:t>The OMT state transition diagram is a network of states and events.</a:t>
            </a:r>
          </a:p>
          <a:p>
            <a:r>
              <a:rPr lang="en-GB" dirty="0"/>
              <a:t>Each state receives one or more events ,at which time it makes the transition to the next states.</a:t>
            </a:r>
          </a:p>
          <a:p>
            <a:r>
              <a:rPr lang="en-GB" dirty="0"/>
              <a:t>The next state depends on current state as well as events.</a:t>
            </a:r>
          </a:p>
          <a:p>
            <a:endParaRPr lang="en-IN" dirty="0"/>
          </a:p>
        </p:txBody>
      </p:sp>
    </p:spTree>
    <p:extLst>
      <p:ext uri="{BB962C8B-B14F-4D97-AF65-F5344CB8AC3E}">
        <p14:creationId xmlns:p14="http://schemas.microsoft.com/office/powerpoint/2010/main" val="1769684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0;&#10;Description automatically generated">
            <a:extLst>
              <a:ext uri="{FF2B5EF4-FFF2-40B4-BE49-F238E27FC236}">
                <a16:creationId xmlns:a16="http://schemas.microsoft.com/office/drawing/2014/main" id="{6F655AD0-DA8E-4142-BFD0-E7C76AC31A79}"/>
              </a:ext>
            </a:extLst>
          </p:cNvPr>
          <p:cNvPicPr>
            <a:picLocks noChangeAspect="1"/>
          </p:cNvPicPr>
          <p:nvPr/>
        </p:nvPicPr>
        <p:blipFill>
          <a:blip r:embed="rId2"/>
          <a:stretch>
            <a:fillRect/>
          </a:stretch>
        </p:blipFill>
        <p:spPr>
          <a:xfrm>
            <a:off x="1723707" y="0"/>
            <a:ext cx="5838825" cy="6591300"/>
          </a:xfrm>
          <a:prstGeom prst="rect">
            <a:avLst/>
          </a:prstGeom>
        </p:spPr>
      </p:pic>
      <p:sp>
        <p:nvSpPr>
          <p:cNvPr id="6" name="TextBox 5">
            <a:extLst>
              <a:ext uri="{FF2B5EF4-FFF2-40B4-BE49-F238E27FC236}">
                <a16:creationId xmlns:a16="http://schemas.microsoft.com/office/drawing/2014/main" id="{0C4EE5C9-FCEE-45BB-A5A6-CACC7BC0459E}"/>
              </a:ext>
            </a:extLst>
          </p:cNvPr>
          <p:cNvSpPr txBox="1"/>
          <p:nvPr/>
        </p:nvSpPr>
        <p:spPr>
          <a:xfrm>
            <a:off x="8324850" y="2181225"/>
            <a:ext cx="2781300" cy="1200329"/>
          </a:xfrm>
          <a:prstGeom prst="rect">
            <a:avLst/>
          </a:prstGeom>
          <a:noFill/>
        </p:spPr>
        <p:txBody>
          <a:bodyPr wrap="square" rtlCol="0">
            <a:spAutoFit/>
          </a:bodyPr>
          <a:lstStyle/>
          <a:p>
            <a:r>
              <a:rPr lang="en-GB" dirty="0"/>
              <a:t>Fig: State transition diagram for the bank application user interface.</a:t>
            </a:r>
            <a:endParaRPr lang="en-IN" dirty="0"/>
          </a:p>
        </p:txBody>
      </p:sp>
      <p:sp>
        <p:nvSpPr>
          <p:cNvPr id="7" name="TextBox 6">
            <a:extLst>
              <a:ext uri="{FF2B5EF4-FFF2-40B4-BE49-F238E27FC236}">
                <a16:creationId xmlns:a16="http://schemas.microsoft.com/office/drawing/2014/main" id="{F7CA2173-9903-46C2-A075-9C9C0DE06E07}"/>
              </a:ext>
            </a:extLst>
          </p:cNvPr>
          <p:cNvSpPr txBox="1"/>
          <p:nvPr/>
        </p:nvSpPr>
        <p:spPr>
          <a:xfrm>
            <a:off x="8534400" y="3676650"/>
            <a:ext cx="2571750" cy="646331"/>
          </a:xfrm>
          <a:prstGeom prst="rect">
            <a:avLst/>
          </a:prstGeom>
          <a:noFill/>
        </p:spPr>
        <p:txBody>
          <a:bodyPr wrap="square" rtlCol="0">
            <a:spAutoFit/>
          </a:bodyPr>
          <a:lstStyle/>
          <a:p>
            <a:r>
              <a:rPr lang="en-GB" dirty="0"/>
              <a:t>Round boxes: States</a:t>
            </a:r>
          </a:p>
          <a:p>
            <a:r>
              <a:rPr lang="en-GB" dirty="0"/>
              <a:t>Arrows :Transition</a:t>
            </a:r>
            <a:endParaRPr lang="en-IN" dirty="0"/>
          </a:p>
        </p:txBody>
      </p:sp>
    </p:spTree>
    <p:extLst>
      <p:ext uri="{BB962C8B-B14F-4D97-AF65-F5344CB8AC3E}">
        <p14:creationId xmlns:p14="http://schemas.microsoft.com/office/powerpoint/2010/main" val="219735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80AAE-9F15-4B8E-A6DC-1B90EA924BF4}"/>
              </a:ext>
            </a:extLst>
          </p:cNvPr>
          <p:cNvSpPr>
            <a:spLocks noGrp="1"/>
          </p:cNvSpPr>
          <p:nvPr>
            <p:ph type="title"/>
          </p:nvPr>
        </p:nvSpPr>
        <p:spPr/>
        <p:txBody>
          <a:bodyPr/>
          <a:lstStyle/>
          <a:p>
            <a:r>
              <a:rPr lang="en-GB" dirty="0"/>
              <a:t>OMT functional model</a:t>
            </a:r>
            <a:endParaRPr lang="en-IN" dirty="0"/>
          </a:p>
        </p:txBody>
      </p:sp>
      <p:sp>
        <p:nvSpPr>
          <p:cNvPr id="3" name="Content Placeholder 2">
            <a:extLst>
              <a:ext uri="{FF2B5EF4-FFF2-40B4-BE49-F238E27FC236}">
                <a16:creationId xmlns:a16="http://schemas.microsoft.com/office/drawing/2014/main" id="{DF74FF42-76EB-498B-AAC7-7A2FC4975C97}"/>
              </a:ext>
            </a:extLst>
          </p:cNvPr>
          <p:cNvSpPr>
            <a:spLocks noGrp="1"/>
          </p:cNvSpPr>
          <p:nvPr>
            <p:ph idx="1"/>
          </p:nvPr>
        </p:nvSpPr>
        <p:spPr>
          <a:xfrm>
            <a:off x="1154954" y="2603500"/>
            <a:ext cx="9848326" cy="3416300"/>
          </a:xfrm>
        </p:spPr>
        <p:txBody>
          <a:bodyPr/>
          <a:lstStyle/>
          <a:p>
            <a:r>
              <a:rPr lang="en-GB" dirty="0"/>
              <a:t>The OMT data flow diagram (DFD) shows the flow of data between different processes in a business.</a:t>
            </a:r>
            <a:endParaRPr lang="en-IN" dirty="0"/>
          </a:p>
          <a:p>
            <a:r>
              <a:rPr lang="en-IN" dirty="0"/>
              <a:t>DFD uses four primary symbols:</a:t>
            </a:r>
          </a:p>
          <a:p>
            <a:pPr>
              <a:buFont typeface="+mj-lt"/>
              <a:buAutoNum type="arabicPeriod"/>
            </a:pPr>
            <a:r>
              <a:rPr lang="en-IN" dirty="0"/>
              <a:t>The process is any function being performed.</a:t>
            </a:r>
          </a:p>
          <a:p>
            <a:pPr>
              <a:buFont typeface="+mj-lt"/>
              <a:buAutoNum type="arabicPeriod"/>
            </a:pPr>
            <a:r>
              <a:rPr lang="en-IN" dirty="0"/>
              <a:t>The data flow shows the direction of data element movement.</a:t>
            </a:r>
          </a:p>
          <a:p>
            <a:pPr>
              <a:buFont typeface="+mj-lt"/>
              <a:buAutoNum type="arabicPeriod"/>
            </a:pPr>
            <a:r>
              <a:rPr lang="en-IN" dirty="0"/>
              <a:t>The data store is a location where data are stored.</a:t>
            </a:r>
          </a:p>
          <a:p>
            <a:pPr>
              <a:buFont typeface="+mj-lt"/>
              <a:buAutoNum type="arabicPeriod"/>
            </a:pPr>
            <a:r>
              <a:rPr lang="en-IN" dirty="0"/>
              <a:t>An external entity is a source or destination of a data element.</a:t>
            </a:r>
            <a:endParaRPr lang="en-GB" dirty="0"/>
          </a:p>
        </p:txBody>
      </p:sp>
    </p:spTree>
    <p:extLst>
      <p:ext uri="{BB962C8B-B14F-4D97-AF65-F5344CB8AC3E}">
        <p14:creationId xmlns:p14="http://schemas.microsoft.com/office/powerpoint/2010/main" val="3723479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FCAE-35A8-4139-9F6E-B1D7B1144682}"/>
              </a:ext>
            </a:extLst>
          </p:cNvPr>
          <p:cNvSpPr>
            <a:spLocks noGrp="1"/>
          </p:cNvSpPr>
          <p:nvPr>
            <p:ph type="title"/>
          </p:nvPr>
        </p:nvSpPr>
        <p:spPr/>
        <p:txBody>
          <a:bodyPr/>
          <a:lstStyle/>
          <a:p>
            <a:r>
              <a:rPr lang="en-GB" dirty="0"/>
              <a:t>Jacobson methodology</a:t>
            </a:r>
            <a:endParaRPr lang="en-IN" dirty="0"/>
          </a:p>
        </p:txBody>
      </p:sp>
      <p:sp>
        <p:nvSpPr>
          <p:cNvPr id="3" name="Content Placeholder 2">
            <a:extLst>
              <a:ext uri="{FF2B5EF4-FFF2-40B4-BE49-F238E27FC236}">
                <a16:creationId xmlns:a16="http://schemas.microsoft.com/office/drawing/2014/main" id="{84FF187A-1175-40F3-8DAC-CCFFBF012B61}"/>
              </a:ext>
            </a:extLst>
          </p:cNvPr>
          <p:cNvSpPr>
            <a:spLocks noGrp="1"/>
          </p:cNvSpPr>
          <p:nvPr>
            <p:ph idx="1"/>
          </p:nvPr>
        </p:nvSpPr>
        <p:spPr/>
        <p:txBody>
          <a:bodyPr/>
          <a:lstStyle/>
          <a:p>
            <a:r>
              <a:rPr lang="en-GB" dirty="0"/>
              <a:t>Jacobson methodologies cover the entire life cycle and stress traceability between the different phases ,both forward and backward.</a:t>
            </a:r>
          </a:p>
          <a:p>
            <a:r>
              <a:rPr lang="en-GB" dirty="0"/>
              <a:t>This traceability enables reuse of analysis and design work.</a:t>
            </a:r>
          </a:p>
          <a:p>
            <a:r>
              <a:rPr lang="en-GB" dirty="0"/>
              <a:t>Reuse of design reduce the development time.</a:t>
            </a:r>
          </a:p>
          <a:p>
            <a:pPr marL="0" indent="0">
              <a:buNone/>
            </a:pPr>
            <a:endParaRPr lang="en-IN" dirty="0"/>
          </a:p>
        </p:txBody>
      </p:sp>
    </p:spTree>
    <p:extLst>
      <p:ext uri="{BB962C8B-B14F-4D97-AF65-F5344CB8AC3E}">
        <p14:creationId xmlns:p14="http://schemas.microsoft.com/office/powerpoint/2010/main" val="37879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9918F-C053-4C38-A0BD-A2BD2810A4CC}"/>
              </a:ext>
            </a:extLst>
          </p:cNvPr>
          <p:cNvSpPr>
            <a:spLocks noGrp="1"/>
          </p:cNvSpPr>
          <p:nvPr>
            <p:ph type="title"/>
          </p:nvPr>
        </p:nvSpPr>
        <p:spPr/>
        <p:txBody>
          <a:bodyPr/>
          <a:lstStyle/>
          <a:p>
            <a:r>
              <a:rPr lang="en-GB" dirty="0"/>
              <a:t>Use cases</a:t>
            </a:r>
            <a:endParaRPr lang="en-IN" dirty="0"/>
          </a:p>
        </p:txBody>
      </p:sp>
      <p:sp>
        <p:nvSpPr>
          <p:cNvPr id="3" name="Content Placeholder 2">
            <a:extLst>
              <a:ext uri="{FF2B5EF4-FFF2-40B4-BE49-F238E27FC236}">
                <a16:creationId xmlns:a16="http://schemas.microsoft.com/office/drawing/2014/main" id="{6F0D5519-0C39-4D2A-8AC3-839191BC404F}"/>
              </a:ext>
            </a:extLst>
          </p:cNvPr>
          <p:cNvSpPr>
            <a:spLocks noGrp="1"/>
          </p:cNvSpPr>
          <p:nvPr>
            <p:ph idx="1"/>
          </p:nvPr>
        </p:nvSpPr>
        <p:spPr/>
        <p:txBody>
          <a:bodyPr/>
          <a:lstStyle/>
          <a:p>
            <a:r>
              <a:rPr lang="en-GB" dirty="0"/>
              <a:t>Use cases are scenarios for understanding system requirements.</a:t>
            </a:r>
          </a:p>
          <a:p>
            <a:r>
              <a:rPr lang="en-GB" dirty="0"/>
              <a:t>Use case is an interaction between users and a system.</a:t>
            </a:r>
          </a:p>
          <a:p>
            <a:r>
              <a:rPr lang="en-GB" dirty="0"/>
              <a:t>Use case model captures the goal of the user and the responsibility of the system to its user.</a:t>
            </a:r>
          </a:p>
        </p:txBody>
      </p:sp>
    </p:spTree>
    <p:extLst>
      <p:ext uri="{BB962C8B-B14F-4D97-AF65-F5344CB8AC3E}">
        <p14:creationId xmlns:p14="http://schemas.microsoft.com/office/powerpoint/2010/main" val="13931959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008D-E6F1-425C-A27B-1840B63249F2}"/>
              </a:ext>
            </a:extLst>
          </p:cNvPr>
          <p:cNvSpPr>
            <a:spLocks noGrp="1"/>
          </p:cNvSpPr>
          <p:nvPr>
            <p:ph type="title"/>
          </p:nvPr>
        </p:nvSpPr>
        <p:spPr/>
        <p:txBody>
          <a:bodyPr/>
          <a:lstStyle/>
          <a:p>
            <a:r>
              <a:rPr lang="en-GB" dirty="0"/>
              <a:t>Use cases</a:t>
            </a:r>
            <a:endParaRPr lang="en-IN" dirty="0"/>
          </a:p>
        </p:txBody>
      </p:sp>
      <p:sp>
        <p:nvSpPr>
          <p:cNvPr id="3" name="Content Placeholder 2">
            <a:extLst>
              <a:ext uri="{FF2B5EF4-FFF2-40B4-BE49-F238E27FC236}">
                <a16:creationId xmlns:a16="http://schemas.microsoft.com/office/drawing/2014/main" id="{3D49E4AD-8110-4C25-A7DC-397686AA8013}"/>
              </a:ext>
            </a:extLst>
          </p:cNvPr>
          <p:cNvSpPr>
            <a:spLocks noGrp="1"/>
          </p:cNvSpPr>
          <p:nvPr>
            <p:ph idx="1"/>
          </p:nvPr>
        </p:nvSpPr>
        <p:spPr/>
        <p:txBody>
          <a:bodyPr/>
          <a:lstStyle/>
          <a:p>
            <a:r>
              <a:rPr lang="en-GB" dirty="0"/>
              <a:t>In the requirement analysis ,the use cases are described as one of the following:</a:t>
            </a:r>
            <a:endParaRPr lang="en-IN" dirty="0"/>
          </a:p>
          <a:p>
            <a:pPr>
              <a:buFont typeface="Arial" panose="020B0604020202020204" pitchFamily="34" charset="0"/>
              <a:buChar char="•"/>
            </a:pPr>
            <a:r>
              <a:rPr lang="en-IN" dirty="0"/>
              <a:t>Nonformal text with no clear flow of events.</a:t>
            </a:r>
          </a:p>
          <a:p>
            <a:pPr>
              <a:buFont typeface="Arial" panose="020B0604020202020204" pitchFamily="34" charset="0"/>
              <a:buChar char="•"/>
            </a:pPr>
            <a:r>
              <a:rPr lang="en-IN" dirty="0" err="1"/>
              <a:t>Text,easy</a:t>
            </a:r>
            <a:r>
              <a:rPr lang="en-IN" dirty="0"/>
              <a:t> to read but with a clear flow of events to follow.</a:t>
            </a:r>
          </a:p>
          <a:p>
            <a:pPr>
              <a:buFont typeface="Arial" panose="020B0604020202020204" pitchFamily="34" charset="0"/>
              <a:buChar char="•"/>
            </a:pPr>
            <a:r>
              <a:rPr lang="en-IN" dirty="0"/>
              <a:t>Formal style using pseudo code.</a:t>
            </a:r>
          </a:p>
        </p:txBody>
      </p:sp>
    </p:spTree>
    <p:extLst>
      <p:ext uri="{BB962C8B-B14F-4D97-AF65-F5344CB8AC3E}">
        <p14:creationId xmlns:p14="http://schemas.microsoft.com/office/powerpoint/2010/main" val="195685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2D4B-CD62-4D2B-B7EB-80DD6B5EEAF8}"/>
              </a:ext>
            </a:extLst>
          </p:cNvPr>
          <p:cNvSpPr>
            <a:spLocks noGrp="1"/>
          </p:cNvSpPr>
          <p:nvPr>
            <p:ph type="title"/>
          </p:nvPr>
        </p:nvSpPr>
        <p:spPr/>
        <p:txBody>
          <a:bodyPr/>
          <a:lstStyle/>
          <a:p>
            <a:r>
              <a:rPr lang="en-GB" dirty="0"/>
              <a:t>Use cases</a:t>
            </a:r>
            <a:endParaRPr lang="en-IN" dirty="0"/>
          </a:p>
        </p:txBody>
      </p:sp>
      <p:sp>
        <p:nvSpPr>
          <p:cNvPr id="3" name="Content Placeholder 2">
            <a:extLst>
              <a:ext uri="{FF2B5EF4-FFF2-40B4-BE49-F238E27FC236}">
                <a16:creationId xmlns:a16="http://schemas.microsoft.com/office/drawing/2014/main" id="{067B14D3-5FD9-4210-8B7B-10480F0A6542}"/>
              </a:ext>
            </a:extLst>
          </p:cNvPr>
          <p:cNvSpPr>
            <a:spLocks noGrp="1"/>
          </p:cNvSpPr>
          <p:nvPr>
            <p:ph idx="1"/>
          </p:nvPr>
        </p:nvSpPr>
        <p:spPr/>
        <p:txBody>
          <a:bodyPr/>
          <a:lstStyle/>
          <a:p>
            <a:r>
              <a:rPr lang="en-GB" dirty="0"/>
              <a:t>The use case description must contain :</a:t>
            </a:r>
          </a:p>
          <a:p>
            <a:pPr>
              <a:buFont typeface="Arial" panose="020B0604020202020204" pitchFamily="34" charset="0"/>
              <a:buChar char="•"/>
            </a:pPr>
            <a:r>
              <a:rPr lang="en-GB" b="1" i="1" dirty="0"/>
              <a:t>How</a:t>
            </a:r>
            <a:r>
              <a:rPr lang="en-GB" dirty="0"/>
              <a:t> and </a:t>
            </a:r>
            <a:r>
              <a:rPr lang="en-GB" b="1" i="1" dirty="0"/>
              <a:t>when</a:t>
            </a:r>
            <a:r>
              <a:rPr lang="en-GB" dirty="0"/>
              <a:t> the use case begins and ends.</a:t>
            </a:r>
          </a:p>
          <a:p>
            <a:pPr>
              <a:buFont typeface="Arial" panose="020B0604020202020204" pitchFamily="34" charset="0"/>
              <a:buChar char="•"/>
            </a:pPr>
            <a:r>
              <a:rPr lang="en-GB" dirty="0"/>
              <a:t>The interaction between the use case and its actors ,including </a:t>
            </a:r>
            <a:r>
              <a:rPr lang="en-GB" b="1" i="1" dirty="0"/>
              <a:t>when</a:t>
            </a:r>
            <a:r>
              <a:rPr lang="en-GB" dirty="0"/>
              <a:t> the interaction occurs and </a:t>
            </a:r>
            <a:r>
              <a:rPr lang="en-GB" b="1" i="1" dirty="0"/>
              <a:t>what</a:t>
            </a:r>
            <a:r>
              <a:rPr lang="en-GB" dirty="0"/>
              <a:t> is exchanged.</a:t>
            </a:r>
          </a:p>
          <a:p>
            <a:pPr>
              <a:buFont typeface="Arial" panose="020B0604020202020204" pitchFamily="34" charset="0"/>
              <a:buChar char="•"/>
            </a:pPr>
            <a:r>
              <a:rPr lang="en-GB" b="1" i="1" dirty="0"/>
              <a:t>How</a:t>
            </a:r>
            <a:r>
              <a:rPr lang="en-GB" dirty="0"/>
              <a:t> and </a:t>
            </a:r>
            <a:r>
              <a:rPr lang="en-GB" b="1" i="1" dirty="0"/>
              <a:t>when</a:t>
            </a:r>
            <a:r>
              <a:rPr lang="en-GB" dirty="0"/>
              <a:t> is the case will need the data stored in the system or will store the data in the system.</a:t>
            </a:r>
          </a:p>
          <a:p>
            <a:pPr>
              <a:buFont typeface="Arial" panose="020B0604020202020204" pitchFamily="34" charset="0"/>
              <a:buChar char="•"/>
            </a:pPr>
            <a:r>
              <a:rPr lang="en-GB" b="1" i="1" dirty="0"/>
              <a:t>Exception</a:t>
            </a:r>
            <a:r>
              <a:rPr lang="en-GB" dirty="0"/>
              <a:t> to the flow of events.</a:t>
            </a:r>
          </a:p>
          <a:p>
            <a:pPr>
              <a:buFont typeface="Arial" panose="020B0604020202020204" pitchFamily="34" charset="0"/>
              <a:buChar char="•"/>
            </a:pPr>
            <a:r>
              <a:rPr lang="en-GB" b="1" i="1" dirty="0"/>
              <a:t>How</a:t>
            </a:r>
            <a:r>
              <a:rPr lang="en-GB" dirty="0"/>
              <a:t> and </a:t>
            </a:r>
            <a:r>
              <a:rPr lang="en-GB" b="1" i="1" dirty="0"/>
              <a:t>when</a:t>
            </a:r>
            <a:r>
              <a:rPr lang="en-GB" i="1" dirty="0"/>
              <a:t> </a:t>
            </a:r>
            <a:r>
              <a:rPr lang="en-GB" dirty="0"/>
              <a:t>concepts of the problem domain are handled.</a:t>
            </a:r>
            <a:endParaRPr lang="en-IN" dirty="0"/>
          </a:p>
        </p:txBody>
      </p:sp>
    </p:spTree>
    <p:extLst>
      <p:ext uri="{BB962C8B-B14F-4D97-AF65-F5344CB8AC3E}">
        <p14:creationId xmlns:p14="http://schemas.microsoft.com/office/powerpoint/2010/main" val="4090590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8B4F1E-E7A7-4E01-BFCE-8A1F9ACD9987}"/>
              </a:ext>
            </a:extLst>
          </p:cNvPr>
          <p:cNvSpPr/>
          <p:nvPr/>
        </p:nvSpPr>
        <p:spPr>
          <a:xfrm>
            <a:off x="4076700" y="295275"/>
            <a:ext cx="4476750" cy="61817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                       	</a:t>
            </a:r>
            <a:endParaRPr lang="en-IN" dirty="0"/>
          </a:p>
        </p:txBody>
      </p:sp>
      <p:sp>
        <p:nvSpPr>
          <p:cNvPr id="5" name="Oval 4">
            <a:extLst>
              <a:ext uri="{FF2B5EF4-FFF2-40B4-BE49-F238E27FC236}">
                <a16:creationId xmlns:a16="http://schemas.microsoft.com/office/drawing/2014/main" id="{BD35F112-7AA3-4920-B006-5321BEDD511B}"/>
              </a:ext>
            </a:extLst>
          </p:cNvPr>
          <p:cNvSpPr/>
          <p:nvPr/>
        </p:nvSpPr>
        <p:spPr>
          <a:xfrm>
            <a:off x="2124075" y="1733550"/>
            <a:ext cx="685800" cy="6477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81FC7754-0B56-4776-9682-F0CA5DE79AF0}"/>
              </a:ext>
            </a:extLst>
          </p:cNvPr>
          <p:cNvCxnSpPr>
            <a:stCxn id="5" idx="4"/>
          </p:cNvCxnSpPr>
          <p:nvPr/>
        </p:nvCxnSpPr>
        <p:spPr>
          <a:xfrm flipH="1">
            <a:off x="2457450" y="2381250"/>
            <a:ext cx="9525" cy="1666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1866ED-3BD6-48B2-91BD-12307B93F592}"/>
              </a:ext>
            </a:extLst>
          </p:cNvPr>
          <p:cNvCxnSpPr/>
          <p:nvPr/>
        </p:nvCxnSpPr>
        <p:spPr>
          <a:xfrm>
            <a:off x="2114550" y="2743200"/>
            <a:ext cx="6953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5F86A4-DA77-468F-A88A-9CCA05FE0C09}"/>
              </a:ext>
            </a:extLst>
          </p:cNvPr>
          <p:cNvCxnSpPr>
            <a:cxnSpLocks/>
          </p:cNvCxnSpPr>
          <p:nvPr/>
        </p:nvCxnSpPr>
        <p:spPr>
          <a:xfrm flipH="1">
            <a:off x="2114550" y="4048125"/>
            <a:ext cx="342900" cy="257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75D0CB-C4C0-42CD-BB8B-CBC252665234}"/>
              </a:ext>
            </a:extLst>
          </p:cNvPr>
          <p:cNvCxnSpPr/>
          <p:nvPr/>
        </p:nvCxnSpPr>
        <p:spPr>
          <a:xfrm>
            <a:off x="2457450" y="4048125"/>
            <a:ext cx="219075" cy="257175"/>
          </a:xfrm>
          <a:prstGeom prst="line">
            <a:avLst/>
          </a:prstGeom>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E96224A-E103-42FC-8891-3494A421BA7F}"/>
              </a:ext>
            </a:extLst>
          </p:cNvPr>
          <p:cNvSpPr/>
          <p:nvPr/>
        </p:nvSpPr>
        <p:spPr>
          <a:xfrm>
            <a:off x="9820275" y="4305300"/>
            <a:ext cx="685800" cy="52387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6B8CEB53-548C-4C9B-80AE-E231F5869FEE}"/>
              </a:ext>
            </a:extLst>
          </p:cNvPr>
          <p:cNvCxnSpPr>
            <a:stCxn id="16" idx="4"/>
          </p:cNvCxnSpPr>
          <p:nvPr/>
        </p:nvCxnSpPr>
        <p:spPr>
          <a:xfrm>
            <a:off x="10163175" y="4829175"/>
            <a:ext cx="9525" cy="828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024D88-B421-4DCC-BBB2-D7A500DA922D}"/>
              </a:ext>
            </a:extLst>
          </p:cNvPr>
          <p:cNvCxnSpPr/>
          <p:nvPr/>
        </p:nvCxnSpPr>
        <p:spPr>
          <a:xfrm flipH="1">
            <a:off x="9829800" y="5657850"/>
            <a:ext cx="342900" cy="40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8FC7D6-2720-4A67-82B8-8E8CAB3171F7}"/>
              </a:ext>
            </a:extLst>
          </p:cNvPr>
          <p:cNvCxnSpPr/>
          <p:nvPr/>
        </p:nvCxnSpPr>
        <p:spPr>
          <a:xfrm>
            <a:off x="10172700" y="5657850"/>
            <a:ext cx="333375" cy="400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92243FA-12BE-492B-9135-9BD9F3F415CC}"/>
              </a:ext>
            </a:extLst>
          </p:cNvPr>
          <p:cNvCxnSpPr/>
          <p:nvPr/>
        </p:nvCxnSpPr>
        <p:spPr>
          <a:xfrm>
            <a:off x="9829800" y="5143500"/>
            <a:ext cx="6096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9D1260B-25FF-4C25-82E8-02AAA6886B20}"/>
              </a:ext>
            </a:extLst>
          </p:cNvPr>
          <p:cNvSpPr/>
          <p:nvPr/>
        </p:nvSpPr>
        <p:spPr>
          <a:xfrm>
            <a:off x="4852986" y="1438275"/>
            <a:ext cx="3081338" cy="619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Checking out books</a:t>
            </a:r>
            <a:endParaRPr lang="en-IN" dirty="0"/>
          </a:p>
        </p:txBody>
      </p:sp>
      <p:sp>
        <p:nvSpPr>
          <p:cNvPr id="26" name="Oval 25">
            <a:extLst>
              <a:ext uri="{FF2B5EF4-FFF2-40B4-BE49-F238E27FC236}">
                <a16:creationId xmlns:a16="http://schemas.microsoft.com/office/drawing/2014/main" id="{3B4938E7-2B8E-4F30-8CEA-0CD368EE548C}"/>
              </a:ext>
            </a:extLst>
          </p:cNvPr>
          <p:cNvSpPr/>
          <p:nvPr/>
        </p:nvSpPr>
        <p:spPr>
          <a:xfrm>
            <a:off x="4852986" y="2562225"/>
            <a:ext cx="3081338" cy="619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Getting an interlibrary loan</a:t>
            </a:r>
            <a:endParaRPr lang="en-IN" dirty="0"/>
          </a:p>
        </p:txBody>
      </p:sp>
      <p:sp>
        <p:nvSpPr>
          <p:cNvPr id="27" name="Oval 26">
            <a:extLst>
              <a:ext uri="{FF2B5EF4-FFF2-40B4-BE49-F238E27FC236}">
                <a16:creationId xmlns:a16="http://schemas.microsoft.com/office/drawing/2014/main" id="{BD499572-970D-40D7-858A-5605282C50DC}"/>
              </a:ext>
            </a:extLst>
          </p:cNvPr>
          <p:cNvSpPr/>
          <p:nvPr/>
        </p:nvSpPr>
        <p:spPr>
          <a:xfrm>
            <a:off x="4852987" y="3557587"/>
            <a:ext cx="3081338" cy="619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Doing research</a:t>
            </a:r>
            <a:endParaRPr lang="en-IN" dirty="0"/>
          </a:p>
        </p:txBody>
      </p:sp>
      <p:sp>
        <p:nvSpPr>
          <p:cNvPr id="28" name="Oval 27">
            <a:extLst>
              <a:ext uri="{FF2B5EF4-FFF2-40B4-BE49-F238E27FC236}">
                <a16:creationId xmlns:a16="http://schemas.microsoft.com/office/drawing/2014/main" id="{B04BC131-8D5F-4792-8789-F047B5F11116}"/>
              </a:ext>
            </a:extLst>
          </p:cNvPr>
          <p:cNvSpPr/>
          <p:nvPr/>
        </p:nvSpPr>
        <p:spPr>
          <a:xfrm>
            <a:off x="4810124" y="4491038"/>
            <a:ext cx="3124201" cy="619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Reading </a:t>
            </a:r>
            <a:r>
              <a:rPr lang="en-GB" dirty="0" err="1"/>
              <a:t>books,newspaper</a:t>
            </a:r>
            <a:endParaRPr lang="en-IN" dirty="0"/>
          </a:p>
        </p:txBody>
      </p:sp>
      <p:sp>
        <p:nvSpPr>
          <p:cNvPr id="29" name="Oval 28">
            <a:extLst>
              <a:ext uri="{FF2B5EF4-FFF2-40B4-BE49-F238E27FC236}">
                <a16:creationId xmlns:a16="http://schemas.microsoft.com/office/drawing/2014/main" id="{1D28DA26-B9CC-4974-9562-CFDCF760A8B3}"/>
              </a:ext>
            </a:extLst>
          </p:cNvPr>
          <p:cNvSpPr/>
          <p:nvPr/>
        </p:nvSpPr>
        <p:spPr>
          <a:xfrm>
            <a:off x="4810124" y="5419725"/>
            <a:ext cx="3124200" cy="619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Purchasing supplies</a:t>
            </a:r>
            <a:endParaRPr lang="en-IN" dirty="0"/>
          </a:p>
        </p:txBody>
      </p:sp>
      <p:cxnSp>
        <p:nvCxnSpPr>
          <p:cNvPr id="31" name="Straight Connector 30">
            <a:extLst>
              <a:ext uri="{FF2B5EF4-FFF2-40B4-BE49-F238E27FC236}">
                <a16:creationId xmlns:a16="http://schemas.microsoft.com/office/drawing/2014/main" id="{5474970F-1251-40A7-A418-44D34E02B00A}"/>
              </a:ext>
            </a:extLst>
          </p:cNvPr>
          <p:cNvCxnSpPr>
            <a:cxnSpLocks/>
            <a:stCxn id="5" idx="6"/>
            <a:endCxn id="25" idx="2"/>
          </p:cNvCxnSpPr>
          <p:nvPr/>
        </p:nvCxnSpPr>
        <p:spPr>
          <a:xfrm flipV="1">
            <a:off x="2809875" y="1747838"/>
            <a:ext cx="2043111" cy="3095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0194D5-89DF-44C0-B778-4C2534D17329}"/>
              </a:ext>
            </a:extLst>
          </p:cNvPr>
          <p:cNvCxnSpPr>
            <a:cxnSpLocks/>
            <a:stCxn id="5" idx="6"/>
            <a:endCxn id="26" idx="2"/>
          </p:cNvCxnSpPr>
          <p:nvPr/>
        </p:nvCxnSpPr>
        <p:spPr>
          <a:xfrm>
            <a:off x="2809875" y="2057400"/>
            <a:ext cx="2043111" cy="814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44681A-82B9-4AB7-B284-3BE70E8F61BC}"/>
              </a:ext>
            </a:extLst>
          </p:cNvPr>
          <p:cNvCxnSpPr>
            <a:cxnSpLocks/>
            <a:stCxn id="5" idx="6"/>
            <a:endCxn id="27" idx="2"/>
          </p:cNvCxnSpPr>
          <p:nvPr/>
        </p:nvCxnSpPr>
        <p:spPr>
          <a:xfrm>
            <a:off x="2809875" y="2057400"/>
            <a:ext cx="2043112" cy="180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115B51A-AE48-4449-AF39-2B73749E5DC1}"/>
              </a:ext>
            </a:extLst>
          </p:cNvPr>
          <p:cNvCxnSpPr>
            <a:cxnSpLocks/>
            <a:stCxn id="5" idx="6"/>
          </p:cNvCxnSpPr>
          <p:nvPr/>
        </p:nvCxnSpPr>
        <p:spPr>
          <a:xfrm>
            <a:off x="2809875" y="2057400"/>
            <a:ext cx="2000249" cy="2719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725C39-611B-4D7A-8F2D-E8ACD075C969}"/>
              </a:ext>
            </a:extLst>
          </p:cNvPr>
          <p:cNvCxnSpPr>
            <a:cxnSpLocks/>
            <a:stCxn id="29" idx="6"/>
          </p:cNvCxnSpPr>
          <p:nvPr/>
        </p:nvCxnSpPr>
        <p:spPr>
          <a:xfrm flipV="1">
            <a:off x="7934324" y="4829176"/>
            <a:ext cx="1628776" cy="900112"/>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E3F658A-FF3E-4E69-8499-69F4E70AFD64}"/>
              </a:ext>
            </a:extLst>
          </p:cNvPr>
          <p:cNvSpPr txBox="1"/>
          <p:nvPr/>
        </p:nvSpPr>
        <p:spPr>
          <a:xfrm>
            <a:off x="5153024" y="723900"/>
            <a:ext cx="2409826" cy="369332"/>
          </a:xfrm>
          <a:prstGeom prst="rect">
            <a:avLst/>
          </a:prstGeom>
          <a:noFill/>
        </p:spPr>
        <p:txBody>
          <a:bodyPr wrap="square" rtlCol="0">
            <a:spAutoFit/>
          </a:bodyPr>
          <a:lstStyle/>
          <a:p>
            <a:pPr algn="ctr"/>
            <a:r>
              <a:rPr lang="en-GB" dirty="0"/>
              <a:t>Library </a:t>
            </a:r>
            <a:endParaRPr lang="en-IN" dirty="0"/>
          </a:p>
        </p:txBody>
      </p:sp>
      <p:sp>
        <p:nvSpPr>
          <p:cNvPr id="54" name="TextBox 53">
            <a:extLst>
              <a:ext uri="{FF2B5EF4-FFF2-40B4-BE49-F238E27FC236}">
                <a16:creationId xmlns:a16="http://schemas.microsoft.com/office/drawing/2014/main" id="{DC1B562B-F939-4FCE-B4D4-094D7E15A4F2}"/>
              </a:ext>
            </a:extLst>
          </p:cNvPr>
          <p:cNvSpPr txBox="1"/>
          <p:nvPr/>
        </p:nvSpPr>
        <p:spPr>
          <a:xfrm>
            <a:off x="9163050" y="6202917"/>
            <a:ext cx="2194562" cy="369332"/>
          </a:xfrm>
          <a:prstGeom prst="rect">
            <a:avLst/>
          </a:prstGeom>
          <a:noFill/>
        </p:spPr>
        <p:txBody>
          <a:bodyPr wrap="square" rtlCol="0">
            <a:spAutoFit/>
          </a:bodyPr>
          <a:lstStyle/>
          <a:p>
            <a:pPr algn="ctr"/>
            <a:r>
              <a:rPr lang="en-GB" dirty="0"/>
              <a:t>Supplier </a:t>
            </a:r>
            <a:endParaRPr lang="en-IN" dirty="0"/>
          </a:p>
        </p:txBody>
      </p:sp>
      <p:sp>
        <p:nvSpPr>
          <p:cNvPr id="55" name="TextBox 54">
            <a:extLst>
              <a:ext uri="{FF2B5EF4-FFF2-40B4-BE49-F238E27FC236}">
                <a16:creationId xmlns:a16="http://schemas.microsoft.com/office/drawing/2014/main" id="{CE66C314-F38B-4489-BEF9-E16F0544970D}"/>
              </a:ext>
            </a:extLst>
          </p:cNvPr>
          <p:cNvSpPr txBox="1"/>
          <p:nvPr/>
        </p:nvSpPr>
        <p:spPr>
          <a:xfrm>
            <a:off x="1369694" y="4508777"/>
            <a:ext cx="2194562" cy="369332"/>
          </a:xfrm>
          <a:prstGeom prst="rect">
            <a:avLst/>
          </a:prstGeom>
          <a:noFill/>
        </p:spPr>
        <p:txBody>
          <a:bodyPr wrap="square" rtlCol="0">
            <a:spAutoFit/>
          </a:bodyPr>
          <a:lstStyle/>
          <a:p>
            <a:pPr algn="ctr"/>
            <a:r>
              <a:rPr lang="en-GB" dirty="0"/>
              <a:t>Member </a:t>
            </a:r>
            <a:endParaRPr lang="en-IN" dirty="0"/>
          </a:p>
        </p:txBody>
      </p:sp>
    </p:spTree>
    <p:extLst>
      <p:ext uri="{BB962C8B-B14F-4D97-AF65-F5344CB8AC3E}">
        <p14:creationId xmlns:p14="http://schemas.microsoft.com/office/powerpoint/2010/main" val="1771880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22A9B-0E7E-42A8-B6BC-04B93F6B516E}"/>
              </a:ext>
            </a:extLst>
          </p:cNvPr>
          <p:cNvSpPr>
            <a:spLocks noGrp="1"/>
          </p:cNvSpPr>
          <p:nvPr>
            <p:ph type="title"/>
          </p:nvPr>
        </p:nvSpPr>
        <p:spPr/>
        <p:txBody>
          <a:bodyPr/>
          <a:lstStyle/>
          <a:p>
            <a:r>
              <a:rPr lang="en-GB" dirty="0"/>
              <a:t>Use cases</a:t>
            </a:r>
            <a:endParaRPr lang="en-IN" dirty="0"/>
          </a:p>
        </p:txBody>
      </p:sp>
      <p:sp>
        <p:nvSpPr>
          <p:cNvPr id="3" name="Content Placeholder 2">
            <a:extLst>
              <a:ext uri="{FF2B5EF4-FFF2-40B4-BE49-F238E27FC236}">
                <a16:creationId xmlns:a16="http://schemas.microsoft.com/office/drawing/2014/main" id="{0C5C05FE-DADE-4B61-882C-312E612349F1}"/>
              </a:ext>
            </a:extLst>
          </p:cNvPr>
          <p:cNvSpPr>
            <a:spLocks noGrp="1"/>
          </p:cNvSpPr>
          <p:nvPr>
            <p:ph idx="1"/>
          </p:nvPr>
        </p:nvSpPr>
        <p:spPr/>
        <p:txBody>
          <a:bodyPr/>
          <a:lstStyle/>
          <a:p>
            <a:r>
              <a:rPr lang="en-GB" dirty="0"/>
              <a:t>Every single use case should describe one main flow of events.</a:t>
            </a:r>
          </a:p>
          <a:p>
            <a:r>
              <a:rPr lang="en-GB" dirty="0"/>
              <a:t>The use case model employs </a:t>
            </a:r>
            <a:r>
              <a:rPr lang="en-GB" u="sng" dirty="0"/>
              <a:t>extends </a:t>
            </a:r>
            <a:r>
              <a:rPr lang="en-GB" dirty="0"/>
              <a:t>and </a:t>
            </a:r>
            <a:r>
              <a:rPr lang="en-GB" u="sng" dirty="0"/>
              <a:t>uses</a:t>
            </a:r>
            <a:r>
              <a:rPr lang="en-GB" dirty="0"/>
              <a:t> relationship.</a:t>
            </a:r>
          </a:p>
          <a:p>
            <a:r>
              <a:rPr lang="en-GB" dirty="0"/>
              <a:t>The extends relationship is used when you have one use case that is similar to another use case but does a bit more.</a:t>
            </a:r>
          </a:p>
          <a:p>
            <a:r>
              <a:rPr lang="en-GB" dirty="0"/>
              <a:t>The uses relationship </a:t>
            </a:r>
            <a:r>
              <a:rPr lang="en-GB" u="sng" dirty="0"/>
              <a:t>reuses common </a:t>
            </a:r>
            <a:r>
              <a:rPr lang="en-GB" u="sng" dirty="0" err="1"/>
              <a:t>behavior</a:t>
            </a:r>
            <a:r>
              <a:rPr lang="en-GB" u="sng" dirty="0"/>
              <a:t> in different use cases.</a:t>
            </a:r>
          </a:p>
          <a:p>
            <a:r>
              <a:rPr lang="en-IN" dirty="0"/>
              <a:t>Use cases could be viewed as concrete or abstract.</a:t>
            </a:r>
          </a:p>
          <a:p>
            <a:r>
              <a:rPr lang="en-IN" dirty="0"/>
              <a:t>An abstract use case is not complete and has no actors that initiate it.</a:t>
            </a:r>
          </a:p>
        </p:txBody>
      </p:sp>
    </p:spTree>
    <p:extLst>
      <p:ext uri="{BB962C8B-B14F-4D97-AF65-F5344CB8AC3E}">
        <p14:creationId xmlns:p14="http://schemas.microsoft.com/office/powerpoint/2010/main" val="1309569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A10D-31DB-4BE6-A0B4-9E65610A863A}"/>
              </a:ext>
            </a:extLst>
          </p:cNvPr>
          <p:cNvSpPr>
            <a:spLocks noGrp="1"/>
          </p:cNvSpPr>
          <p:nvPr>
            <p:ph type="title"/>
          </p:nvPr>
        </p:nvSpPr>
        <p:spPr>
          <a:xfrm>
            <a:off x="1000125" y="973668"/>
            <a:ext cx="9810750" cy="706964"/>
          </a:xfrm>
        </p:spPr>
        <p:txBody>
          <a:bodyPr/>
          <a:lstStyle/>
          <a:p>
            <a:r>
              <a:rPr lang="en-GB" dirty="0"/>
              <a:t>Object oriented software </a:t>
            </a:r>
            <a:r>
              <a:rPr lang="en-GB" dirty="0" err="1"/>
              <a:t>engineering:objectory</a:t>
            </a:r>
            <a:endParaRPr lang="en-IN" dirty="0"/>
          </a:p>
        </p:txBody>
      </p:sp>
      <p:sp>
        <p:nvSpPr>
          <p:cNvPr id="3" name="Content Placeholder 2">
            <a:extLst>
              <a:ext uri="{FF2B5EF4-FFF2-40B4-BE49-F238E27FC236}">
                <a16:creationId xmlns:a16="http://schemas.microsoft.com/office/drawing/2014/main" id="{D3CB4382-4478-4926-8E96-78462D0B2E10}"/>
              </a:ext>
            </a:extLst>
          </p:cNvPr>
          <p:cNvSpPr>
            <a:spLocks noGrp="1"/>
          </p:cNvSpPr>
          <p:nvPr>
            <p:ph idx="1"/>
          </p:nvPr>
        </p:nvSpPr>
        <p:spPr/>
        <p:txBody>
          <a:bodyPr/>
          <a:lstStyle/>
          <a:p>
            <a:r>
              <a:rPr lang="en-GB" dirty="0"/>
              <a:t>Object oriented software engineering(OOSE),also called </a:t>
            </a:r>
            <a:r>
              <a:rPr lang="en-GB" dirty="0" err="1"/>
              <a:t>objectory</a:t>
            </a:r>
            <a:r>
              <a:rPr lang="en-GB" dirty="0"/>
              <a:t>.</a:t>
            </a:r>
          </a:p>
          <a:p>
            <a:r>
              <a:rPr lang="en-GB" dirty="0"/>
              <a:t>It is a method of object oriented development with the specific aim to fit the development of large ,real-time system.</a:t>
            </a:r>
          </a:p>
          <a:p>
            <a:r>
              <a:rPr lang="en-GB" dirty="0"/>
              <a:t>The development process called use case driven development.</a:t>
            </a:r>
          </a:p>
          <a:p>
            <a:r>
              <a:rPr lang="en-GB" dirty="0"/>
              <a:t>Use cases are involved in several phases of development including </a:t>
            </a:r>
            <a:r>
              <a:rPr lang="en-GB" dirty="0" err="1"/>
              <a:t>analysis,design</a:t>
            </a:r>
            <a:r>
              <a:rPr lang="en-GB" dirty="0"/>
              <a:t> ,validation and testing.</a:t>
            </a:r>
            <a:endParaRPr lang="en-IN" dirty="0"/>
          </a:p>
        </p:txBody>
      </p:sp>
    </p:spTree>
    <p:extLst>
      <p:ext uri="{BB962C8B-B14F-4D97-AF65-F5344CB8AC3E}">
        <p14:creationId xmlns:p14="http://schemas.microsoft.com/office/powerpoint/2010/main" val="270542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835B-E1AB-482C-9579-0E236FC441D8}"/>
              </a:ext>
            </a:extLst>
          </p:cNvPr>
          <p:cNvSpPr>
            <a:spLocks noGrp="1"/>
          </p:cNvSpPr>
          <p:nvPr>
            <p:ph type="title"/>
          </p:nvPr>
        </p:nvSpPr>
        <p:spPr/>
        <p:txBody>
          <a:bodyPr/>
          <a:lstStyle/>
          <a:p>
            <a:r>
              <a:rPr lang="en-GB" dirty="0"/>
              <a:t>Object oriented analysis and design</a:t>
            </a:r>
            <a:endParaRPr lang="en-IN" dirty="0"/>
          </a:p>
        </p:txBody>
      </p:sp>
      <p:sp>
        <p:nvSpPr>
          <p:cNvPr id="3" name="Content Placeholder 2">
            <a:extLst>
              <a:ext uri="{FF2B5EF4-FFF2-40B4-BE49-F238E27FC236}">
                <a16:creationId xmlns:a16="http://schemas.microsoft.com/office/drawing/2014/main" id="{A4103528-6789-4E36-93EA-55109659B050}"/>
              </a:ext>
            </a:extLst>
          </p:cNvPr>
          <p:cNvSpPr>
            <a:spLocks noGrp="1"/>
          </p:cNvSpPr>
          <p:nvPr>
            <p:ph idx="1"/>
          </p:nvPr>
        </p:nvSpPr>
        <p:spPr>
          <a:xfrm>
            <a:off x="1154954" y="2470149"/>
            <a:ext cx="9989296" cy="4235451"/>
          </a:xfrm>
        </p:spPr>
        <p:txBody>
          <a:bodyPr>
            <a:normAutofit/>
          </a:bodyPr>
          <a:lstStyle/>
          <a:p>
            <a:r>
              <a:rPr lang="en-GB" b="1" dirty="0"/>
              <a:t>Object-oriented analysis and design (OOAD) </a:t>
            </a:r>
            <a:r>
              <a:rPr lang="en-GB" dirty="0"/>
              <a:t>is a popular technical approach for</a:t>
            </a:r>
          </a:p>
          <a:p>
            <a:pPr marL="0" indent="0">
              <a:buNone/>
            </a:pPr>
            <a:r>
              <a:rPr lang="en-GB" dirty="0"/>
              <a:t>• </a:t>
            </a:r>
            <a:r>
              <a:rPr lang="en-GB" dirty="0" err="1"/>
              <a:t>analyzing</a:t>
            </a:r>
            <a:r>
              <a:rPr lang="en-GB" dirty="0"/>
              <a:t>, </a:t>
            </a:r>
          </a:p>
          <a:p>
            <a:pPr marL="0" indent="0">
              <a:buNone/>
            </a:pPr>
            <a:r>
              <a:rPr lang="en-GB" dirty="0"/>
              <a:t>• designing an application, system, or business </a:t>
            </a:r>
          </a:p>
          <a:p>
            <a:pPr marL="0" indent="0">
              <a:buNone/>
            </a:pPr>
            <a:r>
              <a:rPr lang="en-GB" dirty="0"/>
              <a:t>• by applying the object oriented paradigm and</a:t>
            </a:r>
          </a:p>
          <a:p>
            <a:pPr marL="0" indent="0">
              <a:buNone/>
            </a:pPr>
            <a:r>
              <a:rPr lang="en-GB" dirty="0"/>
              <a:t>• visual </a:t>
            </a:r>
            <a:r>
              <a:rPr lang="en-GB" dirty="0" err="1"/>
              <a:t>modeling</a:t>
            </a:r>
            <a:r>
              <a:rPr lang="en-GB" dirty="0"/>
              <a:t> throughout the development life cycles for better communication and product quality. </a:t>
            </a:r>
          </a:p>
        </p:txBody>
      </p:sp>
    </p:spTree>
    <p:extLst>
      <p:ext uri="{BB962C8B-B14F-4D97-AF65-F5344CB8AC3E}">
        <p14:creationId xmlns:p14="http://schemas.microsoft.com/office/powerpoint/2010/main" val="27575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9524-4832-4362-8255-A50478652048}"/>
              </a:ext>
            </a:extLst>
          </p:cNvPr>
          <p:cNvSpPr>
            <a:spLocks noGrp="1"/>
          </p:cNvSpPr>
          <p:nvPr>
            <p:ph type="title"/>
          </p:nvPr>
        </p:nvSpPr>
        <p:spPr/>
        <p:txBody>
          <a:bodyPr/>
          <a:lstStyle/>
          <a:p>
            <a:r>
              <a:rPr lang="en-GB" dirty="0"/>
              <a:t>Object oriented software </a:t>
            </a:r>
            <a:r>
              <a:rPr lang="en-GB" dirty="0" err="1"/>
              <a:t>engineering:objectory</a:t>
            </a:r>
            <a:endParaRPr lang="en-IN" dirty="0"/>
          </a:p>
        </p:txBody>
      </p:sp>
      <p:sp>
        <p:nvSpPr>
          <p:cNvPr id="3" name="Content Placeholder 2">
            <a:extLst>
              <a:ext uri="{FF2B5EF4-FFF2-40B4-BE49-F238E27FC236}">
                <a16:creationId xmlns:a16="http://schemas.microsoft.com/office/drawing/2014/main" id="{C76ACCFF-1836-43CD-AB86-92A4B3D78460}"/>
              </a:ext>
            </a:extLst>
          </p:cNvPr>
          <p:cNvSpPr>
            <a:spLocks noGrp="1"/>
          </p:cNvSpPr>
          <p:nvPr>
            <p:ph idx="1"/>
          </p:nvPr>
        </p:nvSpPr>
        <p:spPr/>
        <p:txBody>
          <a:bodyPr>
            <a:normAutofit fontScale="92500"/>
          </a:bodyPr>
          <a:lstStyle/>
          <a:p>
            <a:r>
              <a:rPr lang="en-GB" dirty="0" err="1"/>
              <a:t>Objectory</a:t>
            </a:r>
            <a:r>
              <a:rPr lang="en-GB" dirty="0"/>
              <a:t> is built around several different models:</a:t>
            </a:r>
          </a:p>
          <a:p>
            <a:pPr>
              <a:buFont typeface="Arial" panose="020B0604020202020204" pitchFamily="34" charset="0"/>
              <a:buChar char="•"/>
            </a:pPr>
            <a:r>
              <a:rPr lang="en-GB" u="sng" dirty="0"/>
              <a:t>Use case model: </a:t>
            </a:r>
            <a:r>
              <a:rPr lang="en-GB" dirty="0"/>
              <a:t>It defines outside(actor) and inside(use cases)of the system’s </a:t>
            </a:r>
            <a:r>
              <a:rPr lang="en-GB" dirty="0" err="1"/>
              <a:t>behavior</a:t>
            </a:r>
            <a:r>
              <a:rPr lang="en-GB" dirty="0"/>
              <a:t>.</a:t>
            </a:r>
          </a:p>
          <a:p>
            <a:pPr>
              <a:buFont typeface="Arial" panose="020B0604020202020204" pitchFamily="34" charset="0"/>
              <a:buChar char="•"/>
            </a:pPr>
            <a:r>
              <a:rPr lang="en-GB" u="sng" dirty="0"/>
              <a:t>Domain object model: </a:t>
            </a:r>
            <a:r>
              <a:rPr lang="en-GB" dirty="0"/>
              <a:t>The objects of the real world are mapped into the domain object model.</a:t>
            </a:r>
          </a:p>
          <a:p>
            <a:pPr>
              <a:buFont typeface="Arial" panose="020B0604020202020204" pitchFamily="34" charset="0"/>
              <a:buChar char="•"/>
            </a:pPr>
            <a:r>
              <a:rPr lang="en-GB" u="sng" dirty="0"/>
              <a:t>Analysis object model: </a:t>
            </a:r>
            <a:r>
              <a:rPr lang="en-GB" dirty="0"/>
              <a:t>The analysis object model presents how the source code should be carried out and written.</a:t>
            </a:r>
          </a:p>
          <a:p>
            <a:pPr>
              <a:buFont typeface="Arial" panose="020B0604020202020204" pitchFamily="34" charset="0"/>
              <a:buChar char="•"/>
            </a:pPr>
            <a:r>
              <a:rPr lang="en-GB" u="sng" dirty="0"/>
              <a:t>Implementation model: </a:t>
            </a:r>
            <a:r>
              <a:rPr lang="en-GB" dirty="0"/>
              <a:t>The implementation model represents the implementation of the system.</a:t>
            </a:r>
          </a:p>
          <a:p>
            <a:pPr>
              <a:buFont typeface="Arial" panose="020B0604020202020204" pitchFamily="34" charset="0"/>
              <a:buChar char="•"/>
            </a:pPr>
            <a:r>
              <a:rPr lang="en-GB" u="sng" dirty="0"/>
              <a:t>Test model: </a:t>
            </a:r>
            <a:r>
              <a:rPr lang="en-GB" dirty="0"/>
              <a:t>The test model constitutes the test plans ,specification and reports.</a:t>
            </a:r>
            <a:endParaRPr lang="en-IN" dirty="0"/>
          </a:p>
        </p:txBody>
      </p:sp>
    </p:spTree>
    <p:extLst>
      <p:ext uri="{BB962C8B-B14F-4D97-AF65-F5344CB8AC3E}">
        <p14:creationId xmlns:p14="http://schemas.microsoft.com/office/powerpoint/2010/main" val="26981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F78DAAE-B0C3-49A3-8AB1-AD2FF0E36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en-US" dirty="0"/>
          </a:p>
        </p:txBody>
      </p:sp>
      <p:sp>
        <p:nvSpPr>
          <p:cNvPr id="14" name="Rectangle 13">
            <a:extLst>
              <a:ext uri="{FF2B5EF4-FFF2-40B4-BE49-F238E27FC236}">
                <a16:creationId xmlns:a16="http://schemas.microsoft.com/office/drawing/2014/main" id="{F6A8A81D-3338-4B0F-A26F-A3D259D27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801794"/>
            <a:ext cx="11000237" cy="5248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0155665-7CE2-4939-AE5E-020DC1D20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Diagram&#10;&#10;Description automatically generated">
            <a:extLst>
              <a:ext uri="{FF2B5EF4-FFF2-40B4-BE49-F238E27FC236}">
                <a16:creationId xmlns:a16="http://schemas.microsoft.com/office/drawing/2014/main" id="{03087439-9B16-4F8F-A973-03C7E4F5DC29}"/>
              </a:ext>
            </a:extLst>
          </p:cNvPr>
          <p:cNvPicPr>
            <a:picLocks noGrp="1" noChangeAspect="1"/>
          </p:cNvPicPr>
          <p:nvPr>
            <p:ph idx="1"/>
          </p:nvPr>
        </p:nvPicPr>
        <p:blipFill>
          <a:blip r:embed="rId2"/>
          <a:stretch>
            <a:fillRect/>
          </a:stretch>
        </p:blipFill>
        <p:spPr>
          <a:xfrm>
            <a:off x="1126066" y="1494182"/>
            <a:ext cx="10035037" cy="3863489"/>
          </a:xfrm>
          <a:prstGeom prst="rect">
            <a:avLst/>
          </a:prstGeom>
        </p:spPr>
      </p:pic>
      <p:sp>
        <p:nvSpPr>
          <p:cNvPr id="6" name="TextBox 5">
            <a:extLst>
              <a:ext uri="{FF2B5EF4-FFF2-40B4-BE49-F238E27FC236}">
                <a16:creationId xmlns:a16="http://schemas.microsoft.com/office/drawing/2014/main" id="{8E9A373E-3E40-4B86-BA35-53F4241625B3}"/>
              </a:ext>
            </a:extLst>
          </p:cNvPr>
          <p:cNvSpPr txBox="1"/>
          <p:nvPr/>
        </p:nvSpPr>
        <p:spPr>
          <a:xfrm>
            <a:off x="2796367" y="5334533"/>
            <a:ext cx="7434753" cy="646331"/>
          </a:xfrm>
          <a:prstGeom prst="rect">
            <a:avLst/>
          </a:prstGeom>
          <a:noFill/>
        </p:spPr>
        <p:txBody>
          <a:bodyPr wrap="square" rtlCol="0">
            <a:spAutoFit/>
          </a:bodyPr>
          <a:lstStyle/>
          <a:p>
            <a:r>
              <a:rPr lang="en-GB" b="1" dirty="0">
                <a:solidFill>
                  <a:srgbClr val="FF0000"/>
                </a:solidFill>
              </a:rPr>
              <a:t>Fig: The uses case model is considered in every model and phase</a:t>
            </a:r>
            <a:endParaRPr lang="en-IN" b="1" dirty="0">
              <a:solidFill>
                <a:srgbClr val="FF0000"/>
              </a:solidFill>
            </a:endParaRPr>
          </a:p>
        </p:txBody>
      </p:sp>
    </p:spTree>
    <p:extLst>
      <p:ext uri="{BB962C8B-B14F-4D97-AF65-F5344CB8AC3E}">
        <p14:creationId xmlns:p14="http://schemas.microsoft.com/office/powerpoint/2010/main" val="2991398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3E6C-8782-4A55-9A18-54363542459B}"/>
              </a:ext>
            </a:extLst>
          </p:cNvPr>
          <p:cNvSpPr>
            <a:spLocks noGrp="1"/>
          </p:cNvSpPr>
          <p:nvPr>
            <p:ph type="title"/>
          </p:nvPr>
        </p:nvSpPr>
        <p:spPr/>
        <p:txBody>
          <a:bodyPr/>
          <a:lstStyle/>
          <a:p>
            <a:r>
              <a:rPr lang="en-GB" dirty="0"/>
              <a:t>Object oriented business engineering</a:t>
            </a:r>
            <a:endParaRPr lang="en-IN" dirty="0"/>
          </a:p>
        </p:txBody>
      </p:sp>
      <p:sp>
        <p:nvSpPr>
          <p:cNvPr id="3" name="Content Placeholder 2">
            <a:extLst>
              <a:ext uri="{FF2B5EF4-FFF2-40B4-BE49-F238E27FC236}">
                <a16:creationId xmlns:a16="http://schemas.microsoft.com/office/drawing/2014/main" id="{779316A7-15D5-46D0-BEC7-2F358C56665A}"/>
              </a:ext>
            </a:extLst>
          </p:cNvPr>
          <p:cNvSpPr>
            <a:spLocks noGrp="1"/>
          </p:cNvSpPr>
          <p:nvPr>
            <p:ph idx="1"/>
          </p:nvPr>
        </p:nvSpPr>
        <p:spPr>
          <a:xfrm>
            <a:off x="1154954" y="2603500"/>
            <a:ext cx="9970246" cy="3416300"/>
          </a:xfrm>
        </p:spPr>
        <p:txBody>
          <a:bodyPr/>
          <a:lstStyle/>
          <a:p>
            <a:r>
              <a:rPr lang="en-GB" dirty="0"/>
              <a:t>It is object modelling at the enterprise level.</a:t>
            </a:r>
          </a:p>
          <a:p>
            <a:r>
              <a:rPr lang="en-GB" b="1" u="sng" dirty="0"/>
              <a:t>Analysis phase: </a:t>
            </a:r>
          </a:p>
          <a:p>
            <a:pPr marL="0" indent="0">
              <a:buNone/>
            </a:pPr>
            <a:r>
              <a:rPr lang="en-GB" dirty="0"/>
              <a:t>     -This phase defines the system to be built in terms of the problem domain object </a:t>
            </a:r>
            <a:r>
              <a:rPr lang="en-GB" dirty="0" err="1"/>
              <a:t>model,requirements</a:t>
            </a:r>
            <a:r>
              <a:rPr lang="en-GB" dirty="0"/>
              <a:t> model and the analysis model.</a:t>
            </a:r>
          </a:p>
          <a:p>
            <a:pPr marL="0" indent="0">
              <a:buNone/>
            </a:pPr>
            <a:r>
              <a:rPr lang="en-IN" dirty="0"/>
              <a:t>    -This process should not take into account the actual implementation  environment.</a:t>
            </a:r>
          </a:p>
          <a:p>
            <a:pPr marL="0" indent="0" algn="just">
              <a:buNone/>
            </a:pPr>
            <a:r>
              <a:rPr lang="en-IN" dirty="0"/>
              <a:t>    -This reduces complexity and promotes maintainability over the life of system.</a:t>
            </a:r>
          </a:p>
        </p:txBody>
      </p:sp>
    </p:spTree>
    <p:extLst>
      <p:ext uri="{BB962C8B-B14F-4D97-AF65-F5344CB8AC3E}">
        <p14:creationId xmlns:p14="http://schemas.microsoft.com/office/powerpoint/2010/main" val="461888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69AB-E7F3-4C9A-9327-C1C3D037FFB0}"/>
              </a:ext>
            </a:extLst>
          </p:cNvPr>
          <p:cNvSpPr>
            <a:spLocks noGrp="1"/>
          </p:cNvSpPr>
          <p:nvPr>
            <p:ph type="title"/>
          </p:nvPr>
        </p:nvSpPr>
        <p:spPr/>
        <p:txBody>
          <a:bodyPr/>
          <a:lstStyle/>
          <a:p>
            <a:r>
              <a:rPr lang="en-GB" dirty="0"/>
              <a:t>Object oriented business engineering</a:t>
            </a:r>
            <a:endParaRPr lang="en-IN" dirty="0"/>
          </a:p>
        </p:txBody>
      </p:sp>
      <p:sp>
        <p:nvSpPr>
          <p:cNvPr id="3" name="Content Placeholder 2">
            <a:extLst>
              <a:ext uri="{FF2B5EF4-FFF2-40B4-BE49-F238E27FC236}">
                <a16:creationId xmlns:a16="http://schemas.microsoft.com/office/drawing/2014/main" id="{82C75561-DF4F-4F25-AA0A-FFE518A0B68B}"/>
              </a:ext>
            </a:extLst>
          </p:cNvPr>
          <p:cNvSpPr>
            <a:spLocks noGrp="1"/>
          </p:cNvSpPr>
          <p:nvPr>
            <p:ph idx="1"/>
          </p:nvPr>
        </p:nvSpPr>
        <p:spPr>
          <a:xfrm>
            <a:off x="1154954" y="2603500"/>
            <a:ext cx="9989296" cy="3416300"/>
          </a:xfrm>
        </p:spPr>
        <p:txBody>
          <a:bodyPr/>
          <a:lstStyle/>
          <a:p>
            <a:r>
              <a:rPr lang="en-GB" b="1" u="sng" dirty="0"/>
              <a:t>Design and implementation phase:</a:t>
            </a:r>
          </a:p>
          <a:p>
            <a:pPr marL="0" indent="0">
              <a:buNone/>
            </a:pPr>
            <a:r>
              <a:rPr lang="en-GB" dirty="0"/>
              <a:t>    -This includes factors such as database management system(DBMS),distribution of </a:t>
            </a:r>
            <a:r>
              <a:rPr lang="en-GB" dirty="0" err="1"/>
              <a:t>process,constraints</a:t>
            </a:r>
            <a:r>
              <a:rPr lang="en-GB" dirty="0"/>
              <a:t> due to programming </a:t>
            </a:r>
            <a:r>
              <a:rPr lang="en-GB" dirty="0" err="1"/>
              <a:t>language,available</a:t>
            </a:r>
            <a:r>
              <a:rPr lang="en-GB" dirty="0"/>
              <a:t> component libraries and incorporation of graphical user interface tools.</a:t>
            </a:r>
          </a:p>
          <a:p>
            <a:pPr marL="0" indent="0">
              <a:buNone/>
            </a:pPr>
            <a:r>
              <a:rPr lang="en-GB" dirty="0"/>
              <a:t>   -The analysis objects are translated into design objects that fit the current implementation environment.</a:t>
            </a:r>
          </a:p>
          <a:p>
            <a:r>
              <a:rPr lang="en-GB" b="1" u="sng" dirty="0"/>
              <a:t>Testing phase:</a:t>
            </a:r>
          </a:p>
          <a:p>
            <a:pPr marL="0" indent="0">
              <a:buNone/>
            </a:pPr>
            <a:r>
              <a:rPr lang="en-GB" dirty="0"/>
              <a:t>-Testing technique include unit testing , integration testing and system testing.</a:t>
            </a:r>
          </a:p>
        </p:txBody>
      </p:sp>
    </p:spTree>
    <p:extLst>
      <p:ext uri="{BB962C8B-B14F-4D97-AF65-F5344CB8AC3E}">
        <p14:creationId xmlns:p14="http://schemas.microsoft.com/office/powerpoint/2010/main" val="928055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DB699-5BC3-4797-8033-2AD982479F0F}"/>
              </a:ext>
            </a:extLst>
          </p:cNvPr>
          <p:cNvSpPr>
            <a:spLocks noGrp="1"/>
          </p:cNvSpPr>
          <p:nvPr>
            <p:ph type="title"/>
          </p:nvPr>
        </p:nvSpPr>
        <p:spPr/>
        <p:txBody>
          <a:bodyPr/>
          <a:lstStyle/>
          <a:p>
            <a:r>
              <a:rPr lang="en-GB" dirty="0"/>
              <a:t>Unified approach</a:t>
            </a:r>
            <a:endParaRPr lang="en-IN" dirty="0"/>
          </a:p>
        </p:txBody>
      </p:sp>
      <p:sp>
        <p:nvSpPr>
          <p:cNvPr id="3" name="Content Placeholder 2">
            <a:extLst>
              <a:ext uri="{FF2B5EF4-FFF2-40B4-BE49-F238E27FC236}">
                <a16:creationId xmlns:a16="http://schemas.microsoft.com/office/drawing/2014/main" id="{D42F8000-C214-474C-B0F5-2D16333D3ACB}"/>
              </a:ext>
            </a:extLst>
          </p:cNvPr>
          <p:cNvSpPr>
            <a:spLocks noGrp="1"/>
          </p:cNvSpPr>
          <p:nvPr>
            <p:ph idx="1"/>
          </p:nvPr>
        </p:nvSpPr>
        <p:spPr/>
        <p:txBody>
          <a:bodyPr/>
          <a:lstStyle/>
          <a:p>
            <a:r>
              <a:rPr lang="en-GB" dirty="0"/>
              <a:t>The unified approach establishes a unifying and unitary framework around their works by utilizing the UML.</a:t>
            </a:r>
          </a:p>
          <a:p>
            <a:r>
              <a:rPr lang="en-GB" dirty="0"/>
              <a:t>The </a:t>
            </a:r>
            <a:r>
              <a:rPr lang="en-GB" b="1" u="sng" dirty="0"/>
              <a:t>main motivation </a:t>
            </a:r>
            <a:r>
              <a:rPr lang="en-GB" dirty="0"/>
              <a:t>here is to combine the best </a:t>
            </a:r>
            <a:r>
              <a:rPr lang="en-GB" dirty="0" err="1"/>
              <a:t>practices,processes,methodologies</a:t>
            </a:r>
            <a:r>
              <a:rPr lang="en-GB" dirty="0"/>
              <a:t> and guidelines along with UML notations and diagrams for better understanding object oriented concepts and system development.</a:t>
            </a:r>
          </a:p>
        </p:txBody>
      </p:sp>
    </p:spTree>
    <p:extLst>
      <p:ext uri="{BB962C8B-B14F-4D97-AF65-F5344CB8AC3E}">
        <p14:creationId xmlns:p14="http://schemas.microsoft.com/office/powerpoint/2010/main" val="4249738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FC673-840C-4998-8450-24AE8A681E75}"/>
              </a:ext>
            </a:extLst>
          </p:cNvPr>
          <p:cNvSpPr>
            <a:spLocks noGrp="1"/>
          </p:cNvSpPr>
          <p:nvPr>
            <p:ph type="title"/>
          </p:nvPr>
        </p:nvSpPr>
        <p:spPr/>
        <p:txBody>
          <a:bodyPr/>
          <a:lstStyle/>
          <a:p>
            <a:r>
              <a:rPr lang="en-GB" dirty="0"/>
              <a:t>Unified approach</a:t>
            </a:r>
            <a:endParaRPr lang="en-IN" dirty="0"/>
          </a:p>
        </p:txBody>
      </p:sp>
      <p:sp>
        <p:nvSpPr>
          <p:cNvPr id="3" name="Content Placeholder 2">
            <a:extLst>
              <a:ext uri="{FF2B5EF4-FFF2-40B4-BE49-F238E27FC236}">
                <a16:creationId xmlns:a16="http://schemas.microsoft.com/office/drawing/2014/main" id="{C197167B-1DFB-429B-9FDF-772ABB7E30AB}"/>
              </a:ext>
            </a:extLst>
          </p:cNvPr>
          <p:cNvSpPr>
            <a:spLocks noGrp="1"/>
          </p:cNvSpPr>
          <p:nvPr>
            <p:ph idx="1"/>
          </p:nvPr>
        </p:nvSpPr>
        <p:spPr/>
        <p:txBody>
          <a:bodyPr/>
          <a:lstStyle/>
          <a:p>
            <a:r>
              <a:rPr lang="en-GB" dirty="0"/>
              <a:t>The unified approach to software development revolves around the following processes and concepts:</a:t>
            </a:r>
            <a:endParaRPr lang="en-IN" dirty="0"/>
          </a:p>
          <a:p>
            <a:pPr>
              <a:buFont typeface="Arial" panose="020B0604020202020204" pitchFamily="34" charset="0"/>
              <a:buChar char="•"/>
            </a:pPr>
            <a:r>
              <a:rPr lang="en-IN" dirty="0"/>
              <a:t>Use case driven development </a:t>
            </a:r>
          </a:p>
          <a:p>
            <a:pPr>
              <a:buFont typeface="Arial" panose="020B0604020202020204" pitchFamily="34" charset="0"/>
              <a:buChar char="•"/>
            </a:pPr>
            <a:r>
              <a:rPr lang="en-IN" dirty="0"/>
              <a:t>Object oriented analysis</a:t>
            </a:r>
          </a:p>
          <a:p>
            <a:pPr>
              <a:buFont typeface="Arial" panose="020B0604020202020204" pitchFamily="34" charset="0"/>
              <a:buChar char="•"/>
            </a:pPr>
            <a:r>
              <a:rPr lang="en-IN" dirty="0"/>
              <a:t>Object oriented design</a:t>
            </a:r>
          </a:p>
          <a:p>
            <a:pPr>
              <a:buFont typeface="Arial" panose="020B0604020202020204" pitchFamily="34" charset="0"/>
              <a:buChar char="•"/>
            </a:pPr>
            <a:r>
              <a:rPr lang="en-IN" dirty="0"/>
              <a:t>Incremental development and prototyping</a:t>
            </a:r>
          </a:p>
          <a:p>
            <a:pPr>
              <a:buFont typeface="Arial" panose="020B0604020202020204" pitchFamily="34" charset="0"/>
              <a:buChar char="•"/>
            </a:pPr>
            <a:r>
              <a:rPr lang="en-IN" dirty="0"/>
              <a:t>Continuous testing</a:t>
            </a:r>
          </a:p>
        </p:txBody>
      </p:sp>
    </p:spTree>
    <p:extLst>
      <p:ext uri="{BB962C8B-B14F-4D97-AF65-F5344CB8AC3E}">
        <p14:creationId xmlns:p14="http://schemas.microsoft.com/office/powerpoint/2010/main" val="2417202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 name="Rectangle 13">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8" name="Freeform: Shape 17">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8DC9E3F9-A2E7-44D1-AFF8-3676C8F84BA9}"/>
              </a:ext>
            </a:extLst>
          </p:cNvPr>
          <p:cNvPicPr>
            <a:picLocks noGrp="1" noChangeAspect="1"/>
          </p:cNvPicPr>
          <p:nvPr>
            <p:ph idx="1"/>
          </p:nvPr>
        </p:nvPicPr>
        <p:blipFill>
          <a:blip r:embed="rId2"/>
          <a:stretch>
            <a:fillRect/>
          </a:stretch>
        </p:blipFill>
        <p:spPr>
          <a:xfrm>
            <a:off x="3413994" y="125306"/>
            <a:ext cx="7579682" cy="5571067"/>
          </a:xfrm>
          <a:prstGeom prst="rect">
            <a:avLst/>
          </a:prstGeom>
        </p:spPr>
      </p:pic>
      <p:sp>
        <p:nvSpPr>
          <p:cNvPr id="8" name="TextBox 7">
            <a:extLst>
              <a:ext uri="{FF2B5EF4-FFF2-40B4-BE49-F238E27FC236}">
                <a16:creationId xmlns:a16="http://schemas.microsoft.com/office/drawing/2014/main" id="{7A427A2C-4B1B-4FC5-8C1C-FB0002A44348}"/>
              </a:ext>
            </a:extLst>
          </p:cNvPr>
          <p:cNvSpPr txBox="1"/>
          <p:nvPr/>
        </p:nvSpPr>
        <p:spPr>
          <a:xfrm>
            <a:off x="3413994" y="5954021"/>
            <a:ext cx="6949206" cy="369332"/>
          </a:xfrm>
          <a:prstGeom prst="rect">
            <a:avLst/>
          </a:prstGeom>
          <a:noFill/>
        </p:spPr>
        <p:txBody>
          <a:bodyPr wrap="square" rtlCol="0">
            <a:spAutoFit/>
          </a:bodyPr>
          <a:lstStyle/>
          <a:p>
            <a:r>
              <a:rPr lang="en-GB" b="1" dirty="0">
                <a:solidFill>
                  <a:srgbClr val="FF0000"/>
                </a:solidFill>
              </a:rPr>
              <a:t>Fig: The processes and components of the unified approach</a:t>
            </a:r>
            <a:endParaRPr lang="en-IN" b="1" dirty="0">
              <a:solidFill>
                <a:srgbClr val="FF0000"/>
              </a:solidFill>
            </a:endParaRPr>
          </a:p>
        </p:txBody>
      </p:sp>
    </p:spTree>
    <p:extLst>
      <p:ext uri="{BB962C8B-B14F-4D97-AF65-F5344CB8AC3E}">
        <p14:creationId xmlns:p14="http://schemas.microsoft.com/office/powerpoint/2010/main" val="3180649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74D7-B808-4707-AD05-E8DE7D9C4DBB}"/>
              </a:ext>
            </a:extLst>
          </p:cNvPr>
          <p:cNvSpPr>
            <a:spLocks noGrp="1"/>
          </p:cNvSpPr>
          <p:nvPr>
            <p:ph type="title"/>
          </p:nvPr>
        </p:nvSpPr>
        <p:spPr/>
        <p:txBody>
          <a:bodyPr/>
          <a:lstStyle/>
          <a:p>
            <a:r>
              <a:rPr lang="en-GB" dirty="0"/>
              <a:t>Object oriented analysis</a:t>
            </a:r>
            <a:endParaRPr lang="en-IN" dirty="0"/>
          </a:p>
        </p:txBody>
      </p:sp>
      <p:sp>
        <p:nvSpPr>
          <p:cNvPr id="3" name="Content Placeholder 2">
            <a:extLst>
              <a:ext uri="{FF2B5EF4-FFF2-40B4-BE49-F238E27FC236}">
                <a16:creationId xmlns:a16="http://schemas.microsoft.com/office/drawing/2014/main" id="{842D5A78-6E8C-41F7-8DD7-554185DDFF92}"/>
              </a:ext>
            </a:extLst>
          </p:cNvPr>
          <p:cNvSpPr>
            <a:spLocks noGrp="1"/>
          </p:cNvSpPr>
          <p:nvPr>
            <p:ph idx="1"/>
          </p:nvPr>
        </p:nvSpPr>
        <p:spPr/>
        <p:txBody>
          <a:bodyPr/>
          <a:lstStyle/>
          <a:p>
            <a:r>
              <a:rPr lang="en-GB" dirty="0"/>
              <a:t>The </a:t>
            </a:r>
            <a:r>
              <a:rPr lang="en-GB" u="sng" dirty="0"/>
              <a:t>goal of object oriented analysis is to first understand the domain </a:t>
            </a:r>
            <a:r>
              <a:rPr lang="en-GB" dirty="0"/>
              <a:t>of the problem and the systems responsibilities.</a:t>
            </a:r>
          </a:p>
          <a:p>
            <a:r>
              <a:rPr lang="en-GB" dirty="0"/>
              <a:t>This is </a:t>
            </a:r>
            <a:r>
              <a:rPr lang="en-GB" u="sng" dirty="0"/>
              <a:t>accomplished by constructing several models </a:t>
            </a:r>
            <a:r>
              <a:rPr lang="en-GB" dirty="0"/>
              <a:t>of the system.</a:t>
            </a:r>
          </a:p>
          <a:p>
            <a:r>
              <a:rPr lang="en-GB" dirty="0"/>
              <a:t>These models concentrate on describing </a:t>
            </a:r>
            <a:r>
              <a:rPr lang="en-GB" u="sng" dirty="0"/>
              <a:t>what the system does rather than how it does.</a:t>
            </a:r>
          </a:p>
          <a:p>
            <a:endParaRPr lang="en-IN" dirty="0"/>
          </a:p>
        </p:txBody>
      </p:sp>
    </p:spTree>
    <p:extLst>
      <p:ext uri="{BB962C8B-B14F-4D97-AF65-F5344CB8AC3E}">
        <p14:creationId xmlns:p14="http://schemas.microsoft.com/office/powerpoint/2010/main" val="919503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5EFA-F0A6-4D57-AE75-99B01145431D}"/>
              </a:ext>
            </a:extLst>
          </p:cNvPr>
          <p:cNvSpPr>
            <a:spLocks noGrp="1"/>
          </p:cNvSpPr>
          <p:nvPr>
            <p:ph type="title"/>
          </p:nvPr>
        </p:nvSpPr>
        <p:spPr/>
        <p:txBody>
          <a:bodyPr/>
          <a:lstStyle/>
          <a:p>
            <a:r>
              <a:rPr lang="en-GB" dirty="0"/>
              <a:t>Object oriented analysis</a:t>
            </a:r>
            <a:endParaRPr lang="en-IN" dirty="0"/>
          </a:p>
        </p:txBody>
      </p:sp>
      <p:sp>
        <p:nvSpPr>
          <p:cNvPr id="3" name="Content Placeholder 2">
            <a:extLst>
              <a:ext uri="{FF2B5EF4-FFF2-40B4-BE49-F238E27FC236}">
                <a16:creationId xmlns:a16="http://schemas.microsoft.com/office/drawing/2014/main" id="{2E117A60-A3E6-469F-8464-D222FEC761DF}"/>
              </a:ext>
            </a:extLst>
          </p:cNvPr>
          <p:cNvSpPr>
            <a:spLocks noGrp="1"/>
          </p:cNvSpPr>
          <p:nvPr>
            <p:ph idx="1"/>
          </p:nvPr>
        </p:nvSpPr>
        <p:spPr/>
        <p:txBody>
          <a:bodyPr/>
          <a:lstStyle/>
          <a:p>
            <a:r>
              <a:rPr lang="en-GB" dirty="0"/>
              <a:t>OOA process consists of the following steps:</a:t>
            </a:r>
          </a:p>
          <a:p>
            <a:pPr>
              <a:buFont typeface="+mj-lt"/>
              <a:buAutoNum type="arabicPeriod"/>
            </a:pPr>
            <a:r>
              <a:rPr lang="en-GB" dirty="0"/>
              <a:t>Identify actors</a:t>
            </a:r>
          </a:p>
          <a:p>
            <a:pPr>
              <a:buFont typeface="+mj-lt"/>
              <a:buAutoNum type="arabicPeriod"/>
            </a:pPr>
            <a:r>
              <a:rPr lang="en-GB" dirty="0"/>
              <a:t>Develop a simple business process model using UML activity diagram.</a:t>
            </a:r>
          </a:p>
          <a:p>
            <a:pPr>
              <a:buFont typeface="+mj-lt"/>
              <a:buAutoNum type="arabicPeriod"/>
            </a:pPr>
            <a:r>
              <a:rPr lang="en-GB" dirty="0"/>
              <a:t>Develop the use case </a:t>
            </a:r>
          </a:p>
          <a:p>
            <a:pPr>
              <a:buFont typeface="+mj-lt"/>
              <a:buAutoNum type="arabicPeriod"/>
            </a:pPr>
            <a:r>
              <a:rPr lang="en-GB" dirty="0"/>
              <a:t>Develop interaction diagrams</a:t>
            </a:r>
          </a:p>
          <a:p>
            <a:pPr>
              <a:buFont typeface="+mj-lt"/>
              <a:buAutoNum type="arabicPeriod"/>
            </a:pPr>
            <a:r>
              <a:rPr lang="en-GB" dirty="0"/>
              <a:t>Identify classes</a:t>
            </a:r>
            <a:endParaRPr lang="en-IN" dirty="0"/>
          </a:p>
        </p:txBody>
      </p:sp>
    </p:spTree>
    <p:extLst>
      <p:ext uri="{BB962C8B-B14F-4D97-AF65-F5344CB8AC3E}">
        <p14:creationId xmlns:p14="http://schemas.microsoft.com/office/powerpoint/2010/main" val="1120419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4F3D-F4C9-437F-97F2-DC275F01C302}"/>
              </a:ext>
            </a:extLst>
          </p:cNvPr>
          <p:cNvSpPr>
            <a:spLocks noGrp="1"/>
          </p:cNvSpPr>
          <p:nvPr>
            <p:ph type="title"/>
          </p:nvPr>
        </p:nvSpPr>
        <p:spPr/>
        <p:txBody>
          <a:bodyPr/>
          <a:lstStyle/>
          <a:p>
            <a:r>
              <a:rPr lang="en-GB" dirty="0"/>
              <a:t>Object oriented design</a:t>
            </a:r>
            <a:endParaRPr lang="en-IN" dirty="0"/>
          </a:p>
        </p:txBody>
      </p:sp>
      <p:sp>
        <p:nvSpPr>
          <p:cNvPr id="3" name="Content Placeholder 2">
            <a:extLst>
              <a:ext uri="{FF2B5EF4-FFF2-40B4-BE49-F238E27FC236}">
                <a16:creationId xmlns:a16="http://schemas.microsoft.com/office/drawing/2014/main" id="{1B3E6475-72A3-4746-9453-275453108977}"/>
              </a:ext>
            </a:extLst>
          </p:cNvPr>
          <p:cNvSpPr>
            <a:spLocks noGrp="1"/>
          </p:cNvSpPr>
          <p:nvPr>
            <p:ph idx="1"/>
          </p:nvPr>
        </p:nvSpPr>
        <p:spPr/>
        <p:txBody>
          <a:bodyPr/>
          <a:lstStyle/>
          <a:p>
            <a:r>
              <a:rPr lang="en-GB" dirty="0"/>
              <a:t>OOD process consists of :</a:t>
            </a:r>
          </a:p>
          <a:p>
            <a:pPr>
              <a:buFont typeface="+mj-lt"/>
              <a:buAutoNum type="arabicPeriod"/>
            </a:pPr>
            <a:r>
              <a:rPr lang="en-GB" dirty="0"/>
              <a:t>Designing classes ,their </a:t>
            </a:r>
            <a:r>
              <a:rPr lang="en-GB" dirty="0" err="1"/>
              <a:t>attributes,methods,associations,structures</a:t>
            </a:r>
            <a:r>
              <a:rPr lang="en-GB" dirty="0"/>
              <a:t> and </a:t>
            </a:r>
            <a:r>
              <a:rPr lang="en-GB" dirty="0" err="1"/>
              <a:t>protocols,apply</a:t>
            </a:r>
            <a:r>
              <a:rPr lang="en-GB" dirty="0"/>
              <a:t> design axioms.</a:t>
            </a:r>
          </a:p>
          <a:p>
            <a:pPr>
              <a:buFont typeface="+mj-lt"/>
              <a:buAutoNum type="arabicPeriod"/>
            </a:pPr>
            <a:r>
              <a:rPr lang="en-GB" dirty="0"/>
              <a:t>Design the access layer </a:t>
            </a:r>
          </a:p>
          <a:p>
            <a:pPr>
              <a:buFont typeface="+mj-lt"/>
              <a:buAutoNum type="arabicPeriod"/>
            </a:pPr>
            <a:r>
              <a:rPr lang="en-GB" dirty="0"/>
              <a:t>Design and prototype user interfaces.</a:t>
            </a:r>
          </a:p>
          <a:p>
            <a:pPr>
              <a:buFont typeface="+mj-lt"/>
              <a:buAutoNum type="arabicPeriod"/>
            </a:pPr>
            <a:r>
              <a:rPr lang="en-GB" dirty="0"/>
              <a:t>User satisfaction and usability tests based on the usage/use case.</a:t>
            </a:r>
          </a:p>
          <a:p>
            <a:pPr>
              <a:buFont typeface="+mj-lt"/>
              <a:buAutoNum type="arabicPeriod"/>
            </a:pPr>
            <a:r>
              <a:rPr lang="en-GB" dirty="0"/>
              <a:t>Iterate and refine design</a:t>
            </a:r>
            <a:endParaRPr lang="en-IN" dirty="0"/>
          </a:p>
        </p:txBody>
      </p:sp>
    </p:spTree>
    <p:extLst>
      <p:ext uri="{BB962C8B-B14F-4D97-AF65-F5344CB8AC3E}">
        <p14:creationId xmlns:p14="http://schemas.microsoft.com/office/powerpoint/2010/main" val="3759173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3D5B-4802-4A17-B55A-B59A972A4231}"/>
              </a:ext>
            </a:extLst>
          </p:cNvPr>
          <p:cNvSpPr>
            <a:spLocks noGrp="1"/>
          </p:cNvSpPr>
          <p:nvPr>
            <p:ph type="title"/>
          </p:nvPr>
        </p:nvSpPr>
        <p:spPr/>
        <p:txBody>
          <a:bodyPr/>
          <a:lstStyle/>
          <a:p>
            <a:r>
              <a:rPr lang="en-GB" dirty="0"/>
              <a:t>Object oriented analysis and design</a:t>
            </a:r>
            <a:endParaRPr lang="en-IN" dirty="0"/>
          </a:p>
        </p:txBody>
      </p:sp>
      <p:sp>
        <p:nvSpPr>
          <p:cNvPr id="3" name="Content Placeholder 2">
            <a:extLst>
              <a:ext uri="{FF2B5EF4-FFF2-40B4-BE49-F238E27FC236}">
                <a16:creationId xmlns:a16="http://schemas.microsoft.com/office/drawing/2014/main" id="{73318DBB-C08F-4E41-8527-89D6D19D28EF}"/>
              </a:ext>
            </a:extLst>
          </p:cNvPr>
          <p:cNvSpPr>
            <a:spLocks noGrp="1"/>
          </p:cNvSpPr>
          <p:nvPr>
            <p:ph idx="1"/>
          </p:nvPr>
        </p:nvSpPr>
        <p:spPr/>
        <p:txBody>
          <a:bodyPr/>
          <a:lstStyle/>
          <a:p>
            <a:r>
              <a:rPr lang="en-GB" b="1" dirty="0"/>
              <a:t>Object-oriented programming (OOP) is a method </a:t>
            </a:r>
          </a:p>
          <a:p>
            <a:pPr marL="0" indent="0">
              <a:buNone/>
            </a:pPr>
            <a:r>
              <a:rPr lang="en-GB" dirty="0"/>
              <a:t>• based on the concept of “objects",</a:t>
            </a:r>
          </a:p>
          <a:p>
            <a:pPr marL="0" indent="0">
              <a:buNone/>
            </a:pPr>
            <a:r>
              <a:rPr lang="en-GB" dirty="0"/>
              <a:t>• which are data structures that contain data, </a:t>
            </a:r>
          </a:p>
          <a:p>
            <a:pPr marL="0" indent="0">
              <a:buNone/>
            </a:pPr>
            <a:r>
              <a:rPr lang="en-GB" dirty="0"/>
              <a:t>• in the form of fields,</a:t>
            </a:r>
          </a:p>
          <a:p>
            <a:pPr marL="0" indent="0">
              <a:buNone/>
            </a:pPr>
            <a:r>
              <a:rPr lang="en-GB" dirty="0"/>
              <a:t>• often known as attributes; </a:t>
            </a:r>
          </a:p>
          <a:p>
            <a:pPr marL="0" indent="0">
              <a:buNone/>
            </a:pPr>
            <a:r>
              <a:rPr lang="en-GB" dirty="0"/>
              <a:t>• and code, in the form of procedures, </a:t>
            </a:r>
          </a:p>
          <a:p>
            <a:pPr marL="0" indent="0">
              <a:buNone/>
            </a:pPr>
            <a:r>
              <a:rPr lang="en-GB" dirty="0"/>
              <a:t>• often known as methods.</a:t>
            </a:r>
            <a:endParaRPr lang="en-IN" dirty="0"/>
          </a:p>
          <a:p>
            <a:endParaRPr lang="en-IN" dirty="0"/>
          </a:p>
        </p:txBody>
      </p:sp>
    </p:spTree>
    <p:extLst>
      <p:ext uri="{BB962C8B-B14F-4D97-AF65-F5344CB8AC3E}">
        <p14:creationId xmlns:p14="http://schemas.microsoft.com/office/powerpoint/2010/main" val="3393621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6C75C-67B1-4330-93AF-1F8FBBC9C1A8}"/>
              </a:ext>
            </a:extLst>
          </p:cNvPr>
          <p:cNvSpPr>
            <a:spLocks noGrp="1"/>
          </p:cNvSpPr>
          <p:nvPr>
            <p:ph type="title"/>
          </p:nvPr>
        </p:nvSpPr>
        <p:spPr>
          <a:xfrm>
            <a:off x="1154954" y="973667"/>
            <a:ext cx="9217771" cy="940857"/>
          </a:xfrm>
        </p:spPr>
        <p:txBody>
          <a:bodyPr/>
          <a:lstStyle/>
          <a:p>
            <a:r>
              <a:rPr lang="en-GB" dirty="0"/>
              <a:t>Iterative development and continuous testing</a:t>
            </a:r>
            <a:endParaRPr lang="en-IN" dirty="0"/>
          </a:p>
        </p:txBody>
      </p:sp>
      <p:sp>
        <p:nvSpPr>
          <p:cNvPr id="3" name="Content Placeholder 2">
            <a:extLst>
              <a:ext uri="{FF2B5EF4-FFF2-40B4-BE49-F238E27FC236}">
                <a16:creationId xmlns:a16="http://schemas.microsoft.com/office/drawing/2014/main" id="{912CFB77-5F0A-4DE6-840A-338B41FAF7DB}"/>
              </a:ext>
            </a:extLst>
          </p:cNvPr>
          <p:cNvSpPr>
            <a:spLocks noGrp="1"/>
          </p:cNvSpPr>
          <p:nvPr>
            <p:ph idx="1"/>
          </p:nvPr>
        </p:nvSpPr>
        <p:spPr/>
        <p:txBody>
          <a:bodyPr/>
          <a:lstStyle/>
          <a:p>
            <a:r>
              <a:rPr lang="en-GB" dirty="0"/>
              <a:t>You must iterate and reiterate until eventually ,you are satisfied with the system.</a:t>
            </a:r>
          </a:p>
          <a:p>
            <a:r>
              <a:rPr lang="en-GB" dirty="0"/>
              <a:t>You should continue this refining cycle through development process until satisfied result will obtained.</a:t>
            </a:r>
          </a:p>
          <a:p>
            <a:r>
              <a:rPr lang="en-GB" dirty="0"/>
              <a:t>The unified approach (UA) encourages the iteration of testing plans from day 1 of the project.</a:t>
            </a:r>
          </a:p>
          <a:p>
            <a:r>
              <a:rPr lang="en-GB" dirty="0"/>
              <a:t>Usage scenarios can become test scenarios therefore use cases will drive the usability testing.</a:t>
            </a:r>
          </a:p>
          <a:p>
            <a:r>
              <a:rPr lang="en-GB" dirty="0"/>
              <a:t>Usability testing is the process in which functionality of the system is measured.</a:t>
            </a:r>
          </a:p>
          <a:p>
            <a:endParaRPr lang="en-GB" dirty="0"/>
          </a:p>
          <a:p>
            <a:endParaRPr lang="en-IN" dirty="0"/>
          </a:p>
        </p:txBody>
      </p:sp>
    </p:spTree>
    <p:extLst>
      <p:ext uri="{BB962C8B-B14F-4D97-AF65-F5344CB8AC3E}">
        <p14:creationId xmlns:p14="http://schemas.microsoft.com/office/powerpoint/2010/main" val="32341139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B496-42A9-4621-B991-1F1F9EF0847D}"/>
              </a:ext>
            </a:extLst>
          </p:cNvPr>
          <p:cNvSpPr>
            <a:spLocks noGrp="1"/>
          </p:cNvSpPr>
          <p:nvPr>
            <p:ph type="title"/>
          </p:nvPr>
        </p:nvSpPr>
        <p:spPr/>
        <p:txBody>
          <a:bodyPr/>
          <a:lstStyle/>
          <a:p>
            <a:r>
              <a:rPr lang="en-GB" dirty="0"/>
              <a:t>Modelling based on UML</a:t>
            </a:r>
            <a:endParaRPr lang="en-IN" dirty="0"/>
          </a:p>
        </p:txBody>
      </p:sp>
      <p:sp>
        <p:nvSpPr>
          <p:cNvPr id="3" name="Content Placeholder 2">
            <a:extLst>
              <a:ext uri="{FF2B5EF4-FFF2-40B4-BE49-F238E27FC236}">
                <a16:creationId xmlns:a16="http://schemas.microsoft.com/office/drawing/2014/main" id="{FB41BDA1-9430-4E84-BD86-08BDF9D8A21C}"/>
              </a:ext>
            </a:extLst>
          </p:cNvPr>
          <p:cNvSpPr>
            <a:spLocks noGrp="1"/>
          </p:cNvSpPr>
          <p:nvPr>
            <p:ph idx="1"/>
          </p:nvPr>
        </p:nvSpPr>
        <p:spPr/>
        <p:txBody>
          <a:bodyPr/>
          <a:lstStyle/>
          <a:p>
            <a:r>
              <a:rPr lang="en-GB" dirty="0"/>
              <a:t>The UML is becoming the universal language for modelling system.</a:t>
            </a:r>
          </a:p>
          <a:p>
            <a:r>
              <a:rPr lang="en-GB" dirty="0"/>
              <a:t>The UML has become the standard notation for object oriented modelling systems.</a:t>
            </a:r>
          </a:p>
          <a:p>
            <a:r>
              <a:rPr lang="en-GB" dirty="0"/>
              <a:t>It is still under development.</a:t>
            </a:r>
          </a:p>
          <a:p>
            <a:r>
              <a:rPr lang="en-GB" dirty="0"/>
              <a:t>The UA uses the UML to describe and model the analysis and design phases of system development.</a:t>
            </a:r>
            <a:endParaRPr lang="en-IN" dirty="0"/>
          </a:p>
        </p:txBody>
      </p:sp>
    </p:spTree>
    <p:extLst>
      <p:ext uri="{BB962C8B-B14F-4D97-AF65-F5344CB8AC3E}">
        <p14:creationId xmlns:p14="http://schemas.microsoft.com/office/powerpoint/2010/main" val="826100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C856-DDE3-42DC-8605-B11C5D7C1548}"/>
              </a:ext>
            </a:extLst>
          </p:cNvPr>
          <p:cNvSpPr>
            <a:spLocks noGrp="1"/>
          </p:cNvSpPr>
          <p:nvPr>
            <p:ph type="title"/>
          </p:nvPr>
        </p:nvSpPr>
        <p:spPr/>
        <p:txBody>
          <a:bodyPr/>
          <a:lstStyle/>
          <a:p>
            <a:r>
              <a:rPr lang="en-GB" dirty="0"/>
              <a:t>Layered approach to software development</a:t>
            </a:r>
            <a:endParaRPr lang="en-IN" dirty="0"/>
          </a:p>
        </p:txBody>
      </p:sp>
      <p:sp>
        <p:nvSpPr>
          <p:cNvPr id="3" name="Content Placeholder 2">
            <a:extLst>
              <a:ext uri="{FF2B5EF4-FFF2-40B4-BE49-F238E27FC236}">
                <a16:creationId xmlns:a16="http://schemas.microsoft.com/office/drawing/2014/main" id="{4B4DC4D9-6B97-48B4-92AC-4A8D044BEC29}"/>
              </a:ext>
            </a:extLst>
          </p:cNvPr>
          <p:cNvSpPr>
            <a:spLocks noGrp="1"/>
          </p:cNvSpPr>
          <p:nvPr>
            <p:ph idx="1"/>
          </p:nvPr>
        </p:nvSpPr>
        <p:spPr/>
        <p:txBody>
          <a:bodyPr/>
          <a:lstStyle/>
          <a:p>
            <a:r>
              <a:rPr lang="en-GB" dirty="0"/>
              <a:t>Most systems developed with client server application development environment which is two layer architecture: interface and data.</a:t>
            </a:r>
          </a:p>
          <a:p>
            <a:r>
              <a:rPr lang="en-GB" dirty="0"/>
              <a:t>In two layered </a:t>
            </a:r>
            <a:r>
              <a:rPr lang="en-GB" dirty="0" err="1"/>
              <a:t>system,user</a:t>
            </a:r>
            <a:r>
              <a:rPr lang="en-GB" dirty="0"/>
              <a:t> interface screens are tied to the data through routines that sit directly behind the screens.</a:t>
            </a:r>
          </a:p>
          <a:p>
            <a:r>
              <a:rPr lang="en-GB" dirty="0"/>
              <a:t>Example: routines execute when </a:t>
            </a:r>
            <a:r>
              <a:rPr lang="en-GB" dirty="0" err="1"/>
              <a:t>when</a:t>
            </a:r>
            <a:r>
              <a:rPr lang="en-GB" dirty="0"/>
              <a:t> you click on a button.</a:t>
            </a:r>
          </a:p>
          <a:p>
            <a:r>
              <a:rPr lang="en-GB" dirty="0"/>
              <a:t>In the better approach uses three layer architecture.</a:t>
            </a:r>
          </a:p>
          <a:p>
            <a:r>
              <a:rPr lang="en-GB" dirty="0"/>
              <a:t>This architecture consists of a view or user interface layer ,business layer and an access layer</a:t>
            </a:r>
            <a:endParaRPr lang="en-IN" dirty="0"/>
          </a:p>
        </p:txBody>
      </p:sp>
    </p:spTree>
    <p:extLst>
      <p:ext uri="{BB962C8B-B14F-4D97-AF65-F5344CB8AC3E}">
        <p14:creationId xmlns:p14="http://schemas.microsoft.com/office/powerpoint/2010/main" val="42037335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8AECE7-1F8D-4237-A0E3-9F81DA121BC4}"/>
              </a:ext>
            </a:extLst>
          </p:cNvPr>
          <p:cNvPicPr>
            <a:picLocks noChangeAspect="1"/>
          </p:cNvPicPr>
          <p:nvPr/>
        </p:nvPicPr>
        <p:blipFill>
          <a:blip r:embed="rId2"/>
          <a:stretch>
            <a:fillRect/>
          </a:stretch>
        </p:blipFill>
        <p:spPr>
          <a:xfrm>
            <a:off x="1400175" y="1319212"/>
            <a:ext cx="8953500" cy="3495675"/>
          </a:xfrm>
          <a:prstGeom prst="rect">
            <a:avLst/>
          </a:prstGeom>
        </p:spPr>
      </p:pic>
      <p:sp>
        <p:nvSpPr>
          <p:cNvPr id="6" name="TextBox 5">
            <a:extLst>
              <a:ext uri="{FF2B5EF4-FFF2-40B4-BE49-F238E27FC236}">
                <a16:creationId xmlns:a16="http://schemas.microsoft.com/office/drawing/2014/main" id="{182644EA-9307-454A-94A4-40F26E660C18}"/>
              </a:ext>
            </a:extLst>
          </p:cNvPr>
          <p:cNvSpPr txBox="1"/>
          <p:nvPr/>
        </p:nvSpPr>
        <p:spPr>
          <a:xfrm>
            <a:off x="2971800" y="5657850"/>
            <a:ext cx="6067425" cy="369332"/>
          </a:xfrm>
          <a:prstGeom prst="rect">
            <a:avLst/>
          </a:prstGeom>
          <a:noFill/>
        </p:spPr>
        <p:txBody>
          <a:bodyPr wrap="square" rtlCol="0">
            <a:spAutoFit/>
          </a:bodyPr>
          <a:lstStyle/>
          <a:p>
            <a:r>
              <a:rPr lang="en-GB" dirty="0"/>
              <a:t>Fig: Layered approach of software architecture</a:t>
            </a:r>
            <a:endParaRPr lang="en-IN" dirty="0"/>
          </a:p>
        </p:txBody>
      </p:sp>
    </p:spTree>
    <p:extLst>
      <p:ext uri="{BB962C8B-B14F-4D97-AF65-F5344CB8AC3E}">
        <p14:creationId xmlns:p14="http://schemas.microsoft.com/office/powerpoint/2010/main" val="1407151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7E74-6F79-4C29-8AB2-EC829474CE9A}"/>
              </a:ext>
            </a:extLst>
          </p:cNvPr>
          <p:cNvSpPr>
            <a:spLocks noGrp="1"/>
          </p:cNvSpPr>
          <p:nvPr>
            <p:ph type="title"/>
          </p:nvPr>
        </p:nvSpPr>
        <p:spPr/>
        <p:txBody>
          <a:bodyPr/>
          <a:lstStyle/>
          <a:p>
            <a:r>
              <a:rPr lang="en-GB" dirty="0"/>
              <a:t>Business layer</a:t>
            </a:r>
            <a:endParaRPr lang="en-IN" dirty="0"/>
          </a:p>
        </p:txBody>
      </p:sp>
      <p:sp>
        <p:nvSpPr>
          <p:cNvPr id="3" name="Content Placeholder 2">
            <a:extLst>
              <a:ext uri="{FF2B5EF4-FFF2-40B4-BE49-F238E27FC236}">
                <a16:creationId xmlns:a16="http://schemas.microsoft.com/office/drawing/2014/main" id="{1158BF0C-C6B3-4F9A-8BFC-9F9184959591}"/>
              </a:ext>
            </a:extLst>
          </p:cNvPr>
          <p:cNvSpPr>
            <a:spLocks noGrp="1"/>
          </p:cNvSpPr>
          <p:nvPr>
            <p:ph idx="1"/>
          </p:nvPr>
        </p:nvSpPr>
        <p:spPr>
          <a:xfrm>
            <a:off x="1154954" y="2603500"/>
            <a:ext cx="9941671" cy="3987800"/>
          </a:xfrm>
        </p:spPr>
        <p:txBody>
          <a:bodyPr/>
          <a:lstStyle/>
          <a:p>
            <a:r>
              <a:rPr lang="en-GB" dirty="0"/>
              <a:t>The business layer contains all the objects that represent the business.</a:t>
            </a:r>
          </a:p>
          <a:p>
            <a:r>
              <a:rPr lang="en-GB" dirty="0"/>
              <a:t>The responsibilities of the business layer are straightforward: Model the objects of the business and how they interact to accomplish the business processes.</a:t>
            </a:r>
          </a:p>
          <a:p>
            <a:r>
              <a:rPr lang="en-GB" dirty="0"/>
              <a:t>These objects should not be responsible for the following :</a:t>
            </a:r>
          </a:p>
          <a:p>
            <a:pPr>
              <a:buFont typeface="Arial" panose="020B0604020202020204" pitchFamily="34" charset="0"/>
              <a:buChar char="•"/>
            </a:pPr>
            <a:r>
              <a:rPr lang="en-GB" dirty="0"/>
              <a:t>Displaying details: Business objects should have no special knowledge of how they are being displayed and by whom.</a:t>
            </a:r>
          </a:p>
          <a:p>
            <a:pPr>
              <a:buFont typeface="Arial" panose="020B0604020202020204" pitchFamily="34" charset="0"/>
              <a:buChar char="•"/>
            </a:pPr>
            <a:r>
              <a:rPr lang="en-GB" dirty="0"/>
              <a:t>Data access details:</a:t>
            </a:r>
            <a:r>
              <a:rPr lang="en-IN" dirty="0"/>
              <a:t> Business objects also should have no special knowledge of where they come from.</a:t>
            </a:r>
          </a:p>
        </p:txBody>
      </p:sp>
    </p:spTree>
    <p:extLst>
      <p:ext uri="{BB962C8B-B14F-4D97-AF65-F5344CB8AC3E}">
        <p14:creationId xmlns:p14="http://schemas.microsoft.com/office/powerpoint/2010/main" val="33996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136F4-6FF5-4EBD-A0B3-BFDDE5085317}"/>
              </a:ext>
            </a:extLst>
          </p:cNvPr>
          <p:cNvSpPr>
            <a:spLocks noGrp="1"/>
          </p:cNvSpPr>
          <p:nvPr>
            <p:ph type="title"/>
          </p:nvPr>
        </p:nvSpPr>
        <p:spPr/>
        <p:txBody>
          <a:bodyPr/>
          <a:lstStyle/>
          <a:p>
            <a:r>
              <a:rPr lang="en-IN" dirty="0"/>
              <a:t>The user interface layer</a:t>
            </a:r>
          </a:p>
        </p:txBody>
      </p:sp>
      <p:sp>
        <p:nvSpPr>
          <p:cNvPr id="3" name="Content Placeholder 2">
            <a:extLst>
              <a:ext uri="{FF2B5EF4-FFF2-40B4-BE49-F238E27FC236}">
                <a16:creationId xmlns:a16="http://schemas.microsoft.com/office/drawing/2014/main" id="{EF96BEA1-3B1A-4A71-A74A-6B753C7B362C}"/>
              </a:ext>
            </a:extLst>
          </p:cNvPr>
          <p:cNvSpPr>
            <a:spLocks noGrp="1"/>
          </p:cNvSpPr>
          <p:nvPr>
            <p:ph idx="1"/>
          </p:nvPr>
        </p:nvSpPr>
        <p:spPr/>
        <p:txBody>
          <a:bodyPr/>
          <a:lstStyle/>
          <a:p>
            <a:r>
              <a:rPr lang="en-IN" dirty="0"/>
              <a:t>It consists of objects with which the user interacts as well as the objects needed to manage or control the interface. </a:t>
            </a:r>
          </a:p>
          <a:p>
            <a:r>
              <a:rPr lang="en-IN" dirty="0"/>
              <a:t>The user interface layer is also called view layer.</a:t>
            </a:r>
          </a:p>
          <a:p>
            <a:r>
              <a:rPr lang="en-IN" dirty="0"/>
              <a:t>This layer is typically responsible for two major aspects of application:</a:t>
            </a:r>
          </a:p>
          <a:p>
            <a:pPr>
              <a:buFont typeface="Arial" panose="020B0604020202020204" pitchFamily="34" charset="0"/>
              <a:buChar char="•"/>
            </a:pPr>
            <a:r>
              <a:rPr lang="en-IN" dirty="0"/>
              <a:t>Responding to user interaction</a:t>
            </a:r>
          </a:p>
          <a:p>
            <a:pPr>
              <a:buFont typeface="Arial" panose="020B0604020202020204" pitchFamily="34" charset="0"/>
              <a:buChar char="•"/>
            </a:pPr>
            <a:r>
              <a:rPr lang="en-IN" dirty="0"/>
              <a:t>Displaying business objects</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1902565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461A-4397-45D6-98BF-B0DBC769BAE2}"/>
              </a:ext>
            </a:extLst>
          </p:cNvPr>
          <p:cNvSpPr>
            <a:spLocks noGrp="1"/>
          </p:cNvSpPr>
          <p:nvPr>
            <p:ph type="title"/>
          </p:nvPr>
        </p:nvSpPr>
        <p:spPr/>
        <p:txBody>
          <a:bodyPr/>
          <a:lstStyle/>
          <a:p>
            <a:r>
              <a:rPr lang="en-IN" dirty="0"/>
              <a:t>Access layer</a:t>
            </a:r>
          </a:p>
        </p:txBody>
      </p:sp>
      <p:sp>
        <p:nvSpPr>
          <p:cNvPr id="3" name="Content Placeholder 2">
            <a:extLst>
              <a:ext uri="{FF2B5EF4-FFF2-40B4-BE49-F238E27FC236}">
                <a16:creationId xmlns:a16="http://schemas.microsoft.com/office/drawing/2014/main" id="{0090BD7D-4DF4-45C7-A02E-1D6E51503E8E}"/>
              </a:ext>
            </a:extLst>
          </p:cNvPr>
          <p:cNvSpPr>
            <a:spLocks noGrp="1"/>
          </p:cNvSpPr>
          <p:nvPr>
            <p:ph idx="1"/>
          </p:nvPr>
        </p:nvSpPr>
        <p:spPr>
          <a:xfrm>
            <a:off x="1154954" y="2603500"/>
            <a:ext cx="9960721" cy="3416300"/>
          </a:xfrm>
        </p:spPr>
        <p:txBody>
          <a:bodyPr/>
          <a:lstStyle/>
          <a:p>
            <a:r>
              <a:rPr lang="en-IN" dirty="0"/>
              <a:t>The access layer contains objects that know to communicate with the place where the data actually reside ,whether it be a relational database ,mainframe, Internet or file.</a:t>
            </a:r>
          </a:p>
          <a:p>
            <a:r>
              <a:rPr lang="en-IN" dirty="0"/>
              <a:t>The access layer has two major responsibilities:</a:t>
            </a:r>
          </a:p>
          <a:p>
            <a:pPr>
              <a:buFont typeface="Arial" panose="020B0604020202020204" pitchFamily="34" charset="0"/>
              <a:buChar char="•"/>
            </a:pPr>
            <a:r>
              <a:rPr lang="en-IN" dirty="0"/>
              <a:t>Translate request: The access layer must be able to translate any data related request from the business layer to appropriate protocol for data access.</a:t>
            </a:r>
          </a:p>
          <a:p>
            <a:pPr>
              <a:buFont typeface="Arial" panose="020B0604020202020204" pitchFamily="34" charset="0"/>
              <a:buChar char="•"/>
            </a:pPr>
            <a:r>
              <a:rPr lang="en-IN" dirty="0"/>
              <a:t>Translate results: Must be able to translate  the data retrieved back into the appropriate business objects.</a:t>
            </a:r>
          </a:p>
        </p:txBody>
      </p:sp>
    </p:spTree>
    <p:extLst>
      <p:ext uri="{BB962C8B-B14F-4D97-AF65-F5344CB8AC3E}">
        <p14:creationId xmlns:p14="http://schemas.microsoft.com/office/powerpoint/2010/main" val="30585416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74AB-76D0-4D97-868A-77D132FB2922}"/>
              </a:ext>
            </a:extLst>
          </p:cNvPr>
          <p:cNvSpPr>
            <a:spLocks noGrp="1"/>
          </p:cNvSpPr>
          <p:nvPr>
            <p:ph type="title"/>
          </p:nvPr>
        </p:nvSpPr>
        <p:spPr/>
        <p:txBody>
          <a:bodyPr/>
          <a:lstStyle/>
          <a:p>
            <a:r>
              <a:rPr lang="en-GB" dirty="0"/>
              <a:t>Unified modelling language </a:t>
            </a:r>
            <a:endParaRPr lang="en-IN" dirty="0"/>
          </a:p>
        </p:txBody>
      </p:sp>
      <p:sp>
        <p:nvSpPr>
          <p:cNvPr id="3" name="Content Placeholder 2">
            <a:extLst>
              <a:ext uri="{FF2B5EF4-FFF2-40B4-BE49-F238E27FC236}">
                <a16:creationId xmlns:a16="http://schemas.microsoft.com/office/drawing/2014/main" id="{D847C012-D616-4C0C-88A6-2A403114FF1F}"/>
              </a:ext>
            </a:extLst>
          </p:cNvPr>
          <p:cNvSpPr>
            <a:spLocks noGrp="1"/>
          </p:cNvSpPr>
          <p:nvPr>
            <p:ph idx="1"/>
          </p:nvPr>
        </p:nvSpPr>
        <p:spPr>
          <a:xfrm>
            <a:off x="1154954" y="2603500"/>
            <a:ext cx="9894046" cy="3416300"/>
          </a:xfrm>
        </p:spPr>
        <p:txBody>
          <a:bodyPr/>
          <a:lstStyle/>
          <a:p>
            <a:r>
              <a:rPr lang="en-GB" dirty="0"/>
              <a:t>General purpose modelling language.</a:t>
            </a:r>
          </a:p>
          <a:p>
            <a:r>
              <a:rPr lang="en-GB" dirty="0"/>
              <a:t>Aim is to define a standard way to visualize the way a system has been designed.</a:t>
            </a:r>
          </a:p>
          <a:p>
            <a:r>
              <a:rPr lang="en-GB" b="0" i="0" dirty="0">
                <a:solidFill>
                  <a:srgbClr val="273239"/>
                </a:solidFill>
                <a:effectLst/>
              </a:rPr>
              <a:t>UML helps software engineers, businessmen and system architects with modelling, design and analysis. </a:t>
            </a:r>
          </a:p>
          <a:p>
            <a:r>
              <a:rPr lang="en-GB" b="0" i="0" dirty="0">
                <a:solidFill>
                  <a:srgbClr val="000000"/>
                </a:solidFill>
                <a:effectLst/>
              </a:rPr>
              <a:t>UML was created by the Object Management Group (OMG) and UML 1.0 specification draft was proposed to the OMG in January 1997.</a:t>
            </a:r>
            <a:endParaRPr lang="en-IN" dirty="0"/>
          </a:p>
        </p:txBody>
      </p:sp>
    </p:spTree>
    <p:extLst>
      <p:ext uri="{BB962C8B-B14F-4D97-AF65-F5344CB8AC3E}">
        <p14:creationId xmlns:p14="http://schemas.microsoft.com/office/powerpoint/2010/main" val="2647664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FE832-8588-44A5-A088-8512E698B938}"/>
              </a:ext>
            </a:extLst>
          </p:cNvPr>
          <p:cNvSpPr>
            <a:spLocks noGrp="1"/>
          </p:cNvSpPr>
          <p:nvPr>
            <p:ph type="title"/>
          </p:nvPr>
        </p:nvSpPr>
        <p:spPr/>
        <p:txBody>
          <a:bodyPr/>
          <a:lstStyle/>
          <a:p>
            <a:r>
              <a:rPr lang="en-GB" dirty="0"/>
              <a:t>Unified modelling language </a:t>
            </a:r>
            <a:endParaRPr lang="en-IN" dirty="0"/>
          </a:p>
        </p:txBody>
      </p:sp>
      <p:sp>
        <p:nvSpPr>
          <p:cNvPr id="3" name="Content Placeholder 2">
            <a:extLst>
              <a:ext uri="{FF2B5EF4-FFF2-40B4-BE49-F238E27FC236}">
                <a16:creationId xmlns:a16="http://schemas.microsoft.com/office/drawing/2014/main" id="{30FD79D3-26C9-4484-AB73-7425AF7A1263}"/>
              </a:ext>
            </a:extLst>
          </p:cNvPr>
          <p:cNvSpPr>
            <a:spLocks noGrp="1"/>
          </p:cNvSpPr>
          <p:nvPr>
            <p:ph idx="1"/>
          </p:nvPr>
        </p:nvSpPr>
        <p:spPr/>
        <p:txBody>
          <a:bodyPr/>
          <a:lstStyle/>
          <a:p>
            <a:pPr algn="l" fontAlgn="base"/>
            <a:r>
              <a:rPr lang="en-GB" b="0" i="0" dirty="0">
                <a:solidFill>
                  <a:srgbClr val="273239"/>
                </a:solidFill>
                <a:effectLst/>
              </a:rPr>
              <a:t>Diagrams in UML can be broadly classified as:</a:t>
            </a:r>
          </a:p>
          <a:p>
            <a:pPr algn="l" fontAlgn="base">
              <a:buFont typeface="+mj-lt"/>
              <a:buAutoNum type="arabicPeriod"/>
            </a:pPr>
            <a:r>
              <a:rPr lang="en-GB" b="1" i="0" dirty="0">
                <a:solidFill>
                  <a:srgbClr val="273239"/>
                </a:solidFill>
                <a:effectLst/>
              </a:rPr>
              <a:t>Structural Diagrams –</a:t>
            </a:r>
            <a:r>
              <a:rPr lang="en-GB" b="0" i="0" dirty="0">
                <a:solidFill>
                  <a:srgbClr val="273239"/>
                </a:solidFill>
                <a:effectLst/>
              </a:rPr>
              <a:t> Capture static aspects or structure of a system. Structural Diagrams include: Component Diagrams, Object Diagrams, Class Diagrams and Deployment Diagrams.</a:t>
            </a:r>
          </a:p>
          <a:p>
            <a:pPr algn="l" fontAlgn="base">
              <a:buFont typeface="+mj-lt"/>
              <a:buAutoNum type="arabicPeriod"/>
            </a:pPr>
            <a:r>
              <a:rPr lang="en-GB" b="1" i="0" dirty="0" err="1">
                <a:solidFill>
                  <a:srgbClr val="273239"/>
                </a:solidFill>
                <a:effectLst/>
              </a:rPr>
              <a:t>Behavior</a:t>
            </a:r>
            <a:r>
              <a:rPr lang="en-GB" b="1" i="0" dirty="0">
                <a:solidFill>
                  <a:srgbClr val="273239"/>
                </a:solidFill>
                <a:effectLst/>
              </a:rPr>
              <a:t> Diagrams –</a:t>
            </a:r>
            <a:r>
              <a:rPr lang="en-GB" b="0" i="0" dirty="0">
                <a:solidFill>
                  <a:srgbClr val="273239"/>
                </a:solidFill>
                <a:effectLst/>
              </a:rPr>
              <a:t> Capture dynamic aspects or </a:t>
            </a:r>
            <a:r>
              <a:rPr lang="en-GB" b="0" i="0" dirty="0" err="1">
                <a:solidFill>
                  <a:srgbClr val="273239"/>
                </a:solidFill>
                <a:effectLst/>
              </a:rPr>
              <a:t>behavior</a:t>
            </a:r>
            <a:r>
              <a:rPr lang="en-GB" b="0" i="0" dirty="0">
                <a:solidFill>
                  <a:srgbClr val="273239"/>
                </a:solidFill>
                <a:effectLst/>
              </a:rPr>
              <a:t> of the system. </a:t>
            </a:r>
            <a:r>
              <a:rPr lang="en-GB" b="0" i="0" dirty="0" err="1">
                <a:solidFill>
                  <a:srgbClr val="273239"/>
                </a:solidFill>
                <a:effectLst/>
              </a:rPr>
              <a:t>Behavior</a:t>
            </a:r>
            <a:r>
              <a:rPr lang="en-GB" b="0" i="0" dirty="0">
                <a:solidFill>
                  <a:srgbClr val="273239"/>
                </a:solidFill>
                <a:effectLst/>
              </a:rPr>
              <a:t> diagrams include: Use Case Diagrams, State Diagrams, Activity Diagrams and Interaction Diagrams.</a:t>
            </a:r>
          </a:p>
          <a:p>
            <a:pPr marL="0" indent="0">
              <a:buNone/>
            </a:pPr>
            <a:endParaRPr lang="en-IN" dirty="0"/>
          </a:p>
        </p:txBody>
      </p:sp>
    </p:spTree>
    <p:extLst>
      <p:ext uri="{BB962C8B-B14F-4D97-AF65-F5344CB8AC3E}">
        <p14:creationId xmlns:p14="http://schemas.microsoft.com/office/powerpoint/2010/main" val="395608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0D63A-1C46-4205-91EE-3A596FD061FD}"/>
              </a:ext>
            </a:extLst>
          </p:cNvPr>
          <p:cNvSpPr>
            <a:spLocks noGrp="1"/>
          </p:cNvSpPr>
          <p:nvPr>
            <p:ph type="title"/>
          </p:nvPr>
        </p:nvSpPr>
        <p:spPr>
          <a:xfrm>
            <a:off x="1154954" y="973668"/>
            <a:ext cx="9236821" cy="706964"/>
          </a:xfrm>
        </p:spPr>
        <p:txBody>
          <a:bodyPr/>
          <a:lstStyle/>
          <a:p>
            <a:r>
              <a:rPr lang="en-GB" dirty="0"/>
              <a:t>Unified modelling language </a:t>
            </a:r>
            <a:endParaRPr lang="en-IN" dirty="0"/>
          </a:p>
        </p:txBody>
      </p:sp>
      <p:sp>
        <p:nvSpPr>
          <p:cNvPr id="3" name="Content Placeholder 2">
            <a:extLst>
              <a:ext uri="{FF2B5EF4-FFF2-40B4-BE49-F238E27FC236}">
                <a16:creationId xmlns:a16="http://schemas.microsoft.com/office/drawing/2014/main" id="{9D4609D5-11D7-4F20-B9EF-07E873075D58}"/>
              </a:ext>
            </a:extLst>
          </p:cNvPr>
          <p:cNvSpPr>
            <a:spLocks noGrp="1"/>
          </p:cNvSpPr>
          <p:nvPr>
            <p:ph idx="1"/>
          </p:nvPr>
        </p:nvSpPr>
        <p:spPr>
          <a:xfrm>
            <a:off x="1154953" y="2381251"/>
            <a:ext cx="9998821" cy="4295774"/>
          </a:xfrm>
        </p:spPr>
        <p:txBody>
          <a:bodyPr>
            <a:normAutofit fontScale="92500" lnSpcReduction="10000"/>
          </a:bodyPr>
          <a:lstStyle/>
          <a:p>
            <a:pPr algn="l" fontAlgn="base"/>
            <a:r>
              <a:rPr lang="en-GB" sz="2100" b="1" i="0" dirty="0">
                <a:solidFill>
                  <a:srgbClr val="273239"/>
                </a:solidFill>
                <a:effectLst/>
              </a:rPr>
              <a:t>Object Oriented Concepts Used in UML –</a:t>
            </a:r>
          </a:p>
          <a:p>
            <a:pPr algn="l" fontAlgn="base">
              <a:buFont typeface="+mj-lt"/>
              <a:buAutoNum type="arabicPeriod"/>
            </a:pPr>
            <a:r>
              <a:rPr lang="en-GB" sz="2100" b="1" i="0" dirty="0">
                <a:solidFill>
                  <a:srgbClr val="273239"/>
                </a:solidFill>
                <a:effectLst/>
              </a:rPr>
              <a:t>Class –</a:t>
            </a:r>
            <a:r>
              <a:rPr lang="en-GB" sz="2100" b="0" i="0" dirty="0">
                <a:solidFill>
                  <a:srgbClr val="273239"/>
                </a:solidFill>
                <a:effectLst/>
              </a:rPr>
              <a:t> A class defines the blue print i.e. structure and functions of an object.</a:t>
            </a:r>
          </a:p>
          <a:p>
            <a:pPr algn="l" fontAlgn="base">
              <a:buFont typeface="+mj-lt"/>
              <a:buAutoNum type="arabicPeriod"/>
            </a:pPr>
            <a:r>
              <a:rPr lang="en-GB" sz="2100" b="1" i="0" dirty="0">
                <a:solidFill>
                  <a:srgbClr val="273239"/>
                </a:solidFill>
                <a:effectLst/>
              </a:rPr>
              <a:t>Objects –</a:t>
            </a:r>
            <a:r>
              <a:rPr lang="en-GB" sz="2100" b="0" i="0" dirty="0">
                <a:solidFill>
                  <a:srgbClr val="273239"/>
                </a:solidFill>
                <a:effectLst/>
              </a:rPr>
              <a:t> Objects help us to decompose large systems and help us to modularize our system. Modularity helps to divide our system into understandable components so that we can build our system piece by piece. An object is the fundamental unit (building block) of a system which is used to depict an entity.</a:t>
            </a:r>
          </a:p>
          <a:p>
            <a:pPr algn="l" fontAlgn="base">
              <a:buFont typeface="+mj-lt"/>
              <a:buAutoNum type="arabicPeriod"/>
            </a:pPr>
            <a:r>
              <a:rPr lang="en-GB" sz="2100" b="1" i="0" dirty="0">
                <a:solidFill>
                  <a:srgbClr val="273239"/>
                </a:solidFill>
                <a:effectLst/>
              </a:rPr>
              <a:t>Inheritance –</a:t>
            </a:r>
            <a:r>
              <a:rPr lang="en-GB" sz="2100" b="0" i="0" dirty="0">
                <a:solidFill>
                  <a:srgbClr val="273239"/>
                </a:solidFill>
                <a:effectLst/>
              </a:rPr>
              <a:t> Inheritance is a mechanism by which child classes inherit the properties of their parent classes.</a:t>
            </a:r>
          </a:p>
          <a:p>
            <a:pPr algn="l" fontAlgn="base">
              <a:buFont typeface="+mj-lt"/>
              <a:buAutoNum type="arabicPeriod"/>
            </a:pPr>
            <a:r>
              <a:rPr lang="en-GB" sz="2100" b="1" i="0" dirty="0">
                <a:solidFill>
                  <a:srgbClr val="273239"/>
                </a:solidFill>
                <a:effectLst/>
              </a:rPr>
              <a:t>Abstraction –</a:t>
            </a:r>
            <a:r>
              <a:rPr lang="en-GB" sz="2100" b="0" i="0" dirty="0">
                <a:solidFill>
                  <a:srgbClr val="273239"/>
                </a:solidFill>
                <a:effectLst/>
              </a:rPr>
              <a:t> Mechanism by which implementation details are hidden from user.</a:t>
            </a:r>
          </a:p>
          <a:p>
            <a:pPr algn="l" fontAlgn="base">
              <a:buFont typeface="+mj-lt"/>
              <a:buAutoNum type="arabicPeriod"/>
            </a:pPr>
            <a:r>
              <a:rPr lang="en-GB" sz="2100" b="1" i="0" dirty="0">
                <a:solidFill>
                  <a:srgbClr val="273239"/>
                </a:solidFill>
                <a:effectLst/>
              </a:rPr>
              <a:t>Encapsulation –</a:t>
            </a:r>
            <a:r>
              <a:rPr lang="en-GB" sz="2100" b="0" i="0" dirty="0">
                <a:solidFill>
                  <a:srgbClr val="273239"/>
                </a:solidFill>
                <a:effectLst/>
              </a:rPr>
              <a:t> Binding data together and protecting it from the outer world is referred to as encapsulation.</a:t>
            </a:r>
          </a:p>
          <a:p>
            <a:pPr algn="l" fontAlgn="base">
              <a:buFont typeface="+mj-lt"/>
              <a:buAutoNum type="arabicPeriod"/>
            </a:pPr>
            <a:r>
              <a:rPr lang="en-GB" sz="2100" b="1" i="0" dirty="0">
                <a:solidFill>
                  <a:srgbClr val="273239"/>
                </a:solidFill>
                <a:effectLst/>
              </a:rPr>
              <a:t>Polymorphism –</a:t>
            </a:r>
            <a:r>
              <a:rPr lang="en-GB" sz="2100" b="0" i="0" dirty="0">
                <a:solidFill>
                  <a:srgbClr val="273239"/>
                </a:solidFill>
                <a:effectLst/>
              </a:rPr>
              <a:t> Mechanism by which functions or entities are able to exist in different forms.</a:t>
            </a:r>
          </a:p>
          <a:p>
            <a:endParaRPr lang="en-IN" dirty="0"/>
          </a:p>
        </p:txBody>
      </p:sp>
    </p:spTree>
    <p:extLst>
      <p:ext uri="{BB962C8B-B14F-4D97-AF65-F5344CB8AC3E}">
        <p14:creationId xmlns:p14="http://schemas.microsoft.com/office/powerpoint/2010/main" val="4031394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2227-F04E-4722-BDEB-81B834FD13D4}"/>
              </a:ext>
            </a:extLst>
          </p:cNvPr>
          <p:cNvSpPr>
            <a:spLocks noGrp="1"/>
          </p:cNvSpPr>
          <p:nvPr>
            <p:ph type="title"/>
          </p:nvPr>
        </p:nvSpPr>
        <p:spPr/>
        <p:txBody>
          <a:bodyPr/>
          <a:lstStyle/>
          <a:p>
            <a:r>
              <a:rPr lang="en-GB" dirty="0"/>
              <a:t>Object oriented analysis and design</a:t>
            </a:r>
            <a:endParaRPr lang="en-IN" dirty="0"/>
          </a:p>
        </p:txBody>
      </p:sp>
      <p:sp>
        <p:nvSpPr>
          <p:cNvPr id="3" name="Content Placeholder 2">
            <a:extLst>
              <a:ext uri="{FF2B5EF4-FFF2-40B4-BE49-F238E27FC236}">
                <a16:creationId xmlns:a16="http://schemas.microsoft.com/office/drawing/2014/main" id="{99DD9107-8313-4FED-8913-CB1DC95C2CFB}"/>
              </a:ext>
            </a:extLst>
          </p:cNvPr>
          <p:cNvSpPr>
            <a:spLocks noGrp="1"/>
          </p:cNvSpPr>
          <p:nvPr>
            <p:ph idx="1"/>
          </p:nvPr>
        </p:nvSpPr>
        <p:spPr>
          <a:xfrm>
            <a:off x="1154954" y="2438399"/>
            <a:ext cx="8825659" cy="4295775"/>
          </a:xfrm>
        </p:spPr>
        <p:txBody>
          <a:bodyPr/>
          <a:lstStyle/>
          <a:p>
            <a:r>
              <a:rPr lang="en-GB" b="1" dirty="0"/>
              <a:t>What is OOAD?</a:t>
            </a:r>
          </a:p>
          <a:p>
            <a:pPr marL="0" indent="0">
              <a:buNone/>
            </a:pPr>
            <a:r>
              <a:rPr lang="en-GB" dirty="0"/>
              <a:t>- Object-oriented analysis and design (OOAD) is a software engineering approach that models a system as a group of interacting objects . </a:t>
            </a:r>
          </a:p>
          <a:p>
            <a:r>
              <a:rPr lang="en-GB" b="1" dirty="0"/>
              <a:t>Analysis</a:t>
            </a:r>
          </a:p>
          <a:p>
            <a:pPr marL="0" indent="0">
              <a:buNone/>
            </a:pPr>
            <a:r>
              <a:rPr lang="en-GB" dirty="0"/>
              <a:t>— understanding, finding and describing concepts in the problem domain. </a:t>
            </a:r>
          </a:p>
          <a:p>
            <a:r>
              <a:rPr lang="en-GB" b="1" dirty="0"/>
              <a:t>Design</a:t>
            </a:r>
          </a:p>
          <a:p>
            <a:pPr marL="0" indent="0">
              <a:buNone/>
            </a:pPr>
            <a:r>
              <a:rPr lang="en-GB" dirty="0"/>
              <a:t> — understanding and defining software solution/objects that represent the analysis concepts and will eventually be implemented in code.</a:t>
            </a:r>
          </a:p>
          <a:p>
            <a:r>
              <a:rPr lang="en-GB" b="1" dirty="0"/>
              <a:t>OOAD</a:t>
            </a:r>
          </a:p>
          <a:p>
            <a:pPr marL="0" indent="0">
              <a:buNone/>
            </a:pPr>
            <a:r>
              <a:rPr lang="en-GB" dirty="0"/>
              <a:t> - A software development approach that emphasizes a logical solution based on objects. </a:t>
            </a:r>
            <a:endParaRPr lang="en-IN" dirty="0"/>
          </a:p>
        </p:txBody>
      </p:sp>
    </p:spTree>
    <p:extLst>
      <p:ext uri="{BB962C8B-B14F-4D97-AF65-F5344CB8AC3E}">
        <p14:creationId xmlns:p14="http://schemas.microsoft.com/office/powerpoint/2010/main" val="4138384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05A6-2809-4668-A873-70419A1EE3B7}"/>
              </a:ext>
            </a:extLst>
          </p:cNvPr>
          <p:cNvSpPr>
            <a:spLocks noGrp="1"/>
          </p:cNvSpPr>
          <p:nvPr>
            <p:ph type="title"/>
          </p:nvPr>
        </p:nvSpPr>
        <p:spPr/>
        <p:txBody>
          <a:bodyPr/>
          <a:lstStyle/>
          <a:p>
            <a:r>
              <a:rPr lang="en-GB" dirty="0"/>
              <a:t>Model driven architecture(MDA)</a:t>
            </a:r>
            <a:endParaRPr lang="en-IN" dirty="0"/>
          </a:p>
        </p:txBody>
      </p:sp>
      <p:sp>
        <p:nvSpPr>
          <p:cNvPr id="3" name="Content Placeholder 2">
            <a:extLst>
              <a:ext uri="{FF2B5EF4-FFF2-40B4-BE49-F238E27FC236}">
                <a16:creationId xmlns:a16="http://schemas.microsoft.com/office/drawing/2014/main" id="{BEC3071E-697B-4095-9C07-257776D0C0B6}"/>
              </a:ext>
            </a:extLst>
          </p:cNvPr>
          <p:cNvSpPr>
            <a:spLocks noGrp="1"/>
          </p:cNvSpPr>
          <p:nvPr>
            <p:ph idx="1"/>
          </p:nvPr>
        </p:nvSpPr>
        <p:spPr>
          <a:xfrm>
            <a:off x="1154954" y="2603500"/>
            <a:ext cx="10055971" cy="3416300"/>
          </a:xfrm>
        </p:spPr>
        <p:txBody>
          <a:bodyPr/>
          <a:lstStyle/>
          <a:p>
            <a:r>
              <a:rPr lang="en-GB" b="0" i="0" dirty="0">
                <a:solidFill>
                  <a:srgbClr val="000000"/>
                </a:solidFill>
                <a:effectLst/>
                <a:latin typeface="Times New Roman" panose="02020603050405020304" pitchFamily="18" charset="0"/>
              </a:rPr>
              <a:t>Model-Driven Architecture (MDA) is a framework for software development processes that is at the core of the Object Management Group's (OMG) recommendations:</a:t>
            </a:r>
          </a:p>
          <a:p>
            <a:endParaRPr lang="en-IN" dirty="0"/>
          </a:p>
        </p:txBody>
      </p:sp>
      <p:pic>
        <p:nvPicPr>
          <p:cNvPr id="1026" name="Picture 2">
            <a:extLst>
              <a:ext uri="{FF2B5EF4-FFF2-40B4-BE49-F238E27FC236}">
                <a16:creationId xmlns:a16="http://schemas.microsoft.com/office/drawing/2014/main" id="{335FD502-BE43-4368-ACC6-F956FD705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259" y="3339304"/>
            <a:ext cx="4023360" cy="3518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5511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D0FA0-FDA7-47A6-A6AD-269C8F413CFC}"/>
              </a:ext>
            </a:extLst>
          </p:cNvPr>
          <p:cNvSpPr>
            <a:spLocks noGrp="1"/>
          </p:cNvSpPr>
          <p:nvPr>
            <p:ph type="title"/>
          </p:nvPr>
        </p:nvSpPr>
        <p:spPr/>
        <p:txBody>
          <a:bodyPr/>
          <a:lstStyle/>
          <a:p>
            <a:r>
              <a:rPr lang="en-GB" dirty="0"/>
              <a:t>Model driven architecture(MDA)</a:t>
            </a:r>
            <a:endParaRPr lang="en-IN" dirty="0"/>
          </a:p>
        </p:txBody>
      </p:sp>
      <p:sp>
        <p:nvSpPr>
          <p:cNvPr id="3" name="Content Placeholder 2">
            <a:extLst>
              <a:ext uri="{FF2B5EF4-FFF2-40B4-BE49-F238E27FC236}">
                <a16:creationId xmlns:a16="http://schemas.microsoft.com/office/drawing/2014/main" id="{ACF090ED-88FD-45FF-B67A-01A4C1249DC5}"/>
              </a:ext>
            </a:extLst>
          </p:cNvPr>
          <p:cNvSpPr>
            <a:spLocks noGrp="1"/>
          </p:cNvSpPr>
          <p:nvPr>
            <p:ph idx="1"/>
          </p:nvPr>
        </p:nvSpPr>
        <p:spPr>
          <a:xfrm>
            <a:off x="1154955" y="2603499"/>
            <a:ext cx="9932146" cy="4035425"/>
          </a:xfrm>
        </p:spPr>
        <p:txBody>
          <a:bodyPr>
            <a:normAutofit/>
          </a:bodyPr>
          <a:lstStyle/>
          <a:p>
            <a:pPr marL="0" algn="l">
              <a:spcBef>
                <a:spcPts val="600"/>
              </a:spcBef>
              <a:spcAft>
                <a:spcPts val="600"/>
              </a:spcAft>
            </a:pPr>
            <a:r>
              <a:rPr lang="en-IN" b="0" i="0" dirty="0">
                <a:solidFill>
                  <a:srgbClr val="000000"/>
                </a:solidFill>
                <a:effectLst/>
              </a:rPr>
              <a:t>There are three models in MDA:</a:t>
            </a:r>
          </a:p>
          <a:p>
            <a:pPr marL="308610" indent="-285750" algn="l">
              <a:spcBef>
                <a:spcPts val="600"/>
              </a:spcBef>
              <a:spcAft>
                <a:spcPts val="600"/>
              </a:spcAft>
              <a:buFont typeface="Arial" panose="020B0604020202020204" pitchFamily="34" charset="0"/>
              <a:buChar char="•"/>
            </a:pPr>
            <a:r>
              <a:rPr lang="en-IN" sz="1800" b="0" i="0" dirty="0">
                <a:solidFill>
                  <a:srgbClr val="000000"/>
                </a:solidFill>
                <a:effectLst/>
              </a:rPr>
              <a:t>CIM = Computation-Independent Model</a:t>
            </a:r>
            <a:br>
              <a:rPr lang="en-IN" sz="1800" b="0" i="0" dirty="0">
                <a:solidFill>
                  <a:srgbClr val="000000"/>
                </a:solidFill>
                <a:effectLst/>
              </a:rPr>
            </a:br>
            <a:r>
              <a:rPr lang="en-IN" sz="1800" b="0" i="0" dirty="0">
                <a:solidFill>
                  <a:srgbClr val="000000"/>
                </a:solidFill>
                <a:effectLst/>
              </a:rPr>
              <a:t>PIM = Platform-Independent Model</a:t>
            </a:r>
            <a:br>
              <a:rPr lang="en-IN" sz="1800" b="0" i="0" dirty="0">
                <a:solidFill>
                  <a:srgbClr val="000000"/>
                </a:solidFill>
                <a:effectLst/>
              </a:rPr>
            </a:br>
            <a:r>
              <a:rPr lang="en-IN" sz="1800" b="0" i="0" dirty="0">
                <a:solidFill>
                  <a:srgbClr val="000000"/>
                </a:solidFill>
                <a:effectLst/>
              </a:rPr>
              <a:t>PSM = Platform-Specific Model</a:t>
            </a:r>
          </a:p>
          <a:p>
            <a:pPr marL="0" algn="l">
              <a:spcBef>
                <a:spcPts val="600"/>
              </a:spcBef>
              <a:spcAft>
                <a:spcPts val="600"/>
              </a:spcAft>
            </a:pPr>
            <a:r>
              <a:rPr lang="en-GB" b="0" i="0" dirty="0">
                <a:solidFill>
                  <a:srgbClr val="000000"/>
                </a:solidFill>
                <a:effectLst/>
              </a:rPr>
              <a:t>The CIM combines the requirements and domain models. It models the system in terms of how it will interact with its environment.</a:t>
            </a:r>
          </a:p>
          <a:p>
            <a:pPr marL="0" algn="l">
              <a:spcBef>
                <a:spcPts val="600"/>
              </a:spcBef>
              <a:spcAft>
                <a:spcPts val="600"/>
              </a:spcAft>
            </a:pPr>
            <a:r>
              <a:rPr lang="en-GB" b="0" i="0" dirty="0">
                <a:solidFill>
                  <a:srgbClr val="000000"/>
                </a:solidFill>
                <a:effectLst/>
              </a:rPr>
              <a:t>The PIM is the design model. It describes the internal structure of the model without regard to the hosting platform.</a:t>
            </a:r>
          </a:p>
          <a:p>
            <a:pPr marL="0" algn="l">
              <a:spcBef>
                <a:spcPts val="600"/>
              </a:spcBef>
              <a:spcAft>
                <a:spcPts val="600"/>
              </a:spcAft>
            </a:pPr>
            <a:r>
              <a:rPr lang="en-GB" b="0" i="0" dirty="0">
                <a:solidFill>
                  <a:srgbClr val="000000"/>
                </a:solidFill>
                <a:effectLst/>
              </a:rPr>
              <a:t>The PSM is the implementation model. It adds concepts from the hosting platform to the hosting platform.</a:t>
            </a:r>
          </a:p>
          <a:p>
            <a:endParaRPr lang="en-IN" dirty="0"/>
          </a:p>
        </p:txBody>
      </p:sp>
    </p:spTree>
    <p:extLst>
      <p:ext uri="{BB962C8B-B14F-4D97-AF65-F5344CB8AC3E}">
        <p14:creationId xmlns:p14="http://schemas.microsoft.com/office/powerpoint/2010/main" val="21394302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C2FC2-0701-4842-9ED7-4052AD5C219B}"/>
              </a:ext>
            </a:extLst>
          </p:cNvPr>
          <p:cNvSpPr>
            <a:spLocks noGrp="1"/>
          </p:cNvSpPr>
          <p:nvPr>
            <p:ph type="title"/>
          </p:nvPr>
        </p:nvSpPr>
        <p:spPr/>
        <p:txBody>
          <a:bodyPr/>
          <a:lstStyle/>
          <a:p>
            <a:r>
              <a:rPr lang="en-GB" dirty="0"/>
              <a:t>Foundational concepts of MDA</a:t>
            </a:r>
            <a:endParaRPr lang="en-IN" dirty="0"/>
          </a:p>
        </p:txBody>
      </p:sp>
      <p:pic>
        <p:nvPicPr>
          <p:cNvPr id="5" name="Content Placeholder 4" descr="Diagram&#10;&#10;Description automatically generated">
            <a:extLst>
              <a:ext uri="{FF2B5EF4-FFF2-40B4-BE49-F238E27FC236}">
                <a16:creationId xmlns:a16="http://schemas.microsoft.com/office/drawing/2014/main" id="{AC2C87A8-183B-41F1-87FA-C240D5251A2B}"/>
              </a:ext>
            </a:extLst>
          </p:cNvPr>
          <p:cNvPicPr>
            <a:picLocks noGrp="1" noChangeAspect="1"/>
          </p:cNvPicPr>
          <p:nvPr>
            <p:ph idx="1"/>
          </p:nvPr>
        </p:nvPicPr>
        <p:blipFill>
          <a:blip r:embed="rId2"/>
          <a:stretch>
            <a:fillRect/>
          </a:stretch>
        </p:blipFill>
        <p:spPr>
          <a:xfrm>
            <a:off x="2107154" y="2346961"/>
            <a:ext cx="7910606" cy="4490572"/>
          </a:xfrm>
        </p:spPr>
      </p:pic>
    </p:spTree>
    <p:extLst>
      <p:ext uri="{BB962C8B-B14F-4D97-AF65-F5344CB8AC3E}">
        <p14:creationId xmlns:p14="http://schemas.microsoft.com/office/powerpoint/2010/main" val="3344493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93A1-254C-4434-A0D7-55F080E6656E}"/>
              </a:ext>
            </a:extLst>
          </p:cNvPr>
          <p:cNvSpPr>
            <a:spLocks noGrp="1"/>
          </p:cNvSpPr>
          <p:nvPr>
            <p:ph type="title"/>
          </p:nvPr>
        </p:nvSpPr>
        <p:spPr/>
        <p:txBody>
          <a:bodyPr/>
          <a:lstStyle/>
          <a:p>
            <a:r>
              <a:rPr lang="en-GB" dirty="0"/>
              <a:t>Model driven architecture(MDA)</a:t>
            </a:r>
            <a:endParaRPr lang="en-IN" dirty="0"/>
          </a:p>
        </p:txBody>
      </p:sp>
      <p:sp>
        <p:nvSpPr>
          <p:cNvPr id="3" name="Content Placeholder 2">
            <a:extLst>
              <a:ext uri="{FF2B5EF4-FFF2-40B4-BE49-F238E27FC236}">
                <a16:creationId xmlns:a16="http://schemas.microsoft.com/office/drawing/2014/main" id="{4A6D6B6B-390E-472E-A81B-AD77A6D7CD93}"/>
              </a:ext>
            </a:extLst>
          </p:cNvPr>
          <p:cNvSpPr>
            <a:spLocks noGrp="1"/>
          </p:cNvSpPr>
          <p:nvPr>
            <p:ph idx="1"/>
          </p:nvPr>
        </p:nvSpPr>
        <p:spPr/>
        <p:txBody>
          <a:bodyPr/>
          <a:lstStyle/>
          <a:p>
            <a:r>
              <a:rPr lang="en-GB" b="1" u="sng" dirty="0"/>
              <a:t>System ,models and model driven approaches:</a:t>
            </a:r>
          </a:p>
          <a:p>
            <a:pPr>
              <a:buFont typeface="Arial" panose="020B0604020202020204" pitchFamily="34" charset="0"/>
              <a:buChar char="•"/>
            </a:pPr>
            <a:r>
              <a:rPr lang="en-GB" b="0" i="0" dirty="0">
                <a:solidFill>
                  <a:srgbClr val="000000"/>
                </a:solidFill>
                <a:effectLst/>
                <a:latin typeface="Verdana" panose="020B0604030504040204" pitchFamily="34" charset="0"/>
              </a:rPr>
              <a:t>A system (or physical system) is a collection of elements organized together for a specific purpose. </a:t>
            </a:r>
          </a:p>
          <a:p>
            <a:pPr>
              <a:buFont typeface="Arial" panose="020B0604020202020204" pitchFamily="34" charset="0"/>
              <a:buChar char="•"/>
            </a:pPr>
            <a:r>
              <a:rPr lang="en-GB" b="0" i="0" dirty="0">
                <a:solidFill>
                  <a:srgbClr val="000000"/>
                </a:solidFill>
                <a:effectLst/>
                <a:latin typeface="Verdana" panose="020B0604030504040204" pitchFamily="34" charset="0"/>
              </a:rPr>
              <a:t>A model of a system is a description or specification of the system and its environment for a specific purpose.</a:t>
            </a:r>
          </a:p>
          <a:p>
            <a:pPr>
              <a:buFont typeface="Arial" panose="020B0604020202020204" pitchFamily="34" charset="0"/>
              <a:buChar char="•"/>
            </a:pPr>
            <a:r>
              <a:rPr lang="en-GB" b="0" i="0" dirty="0">
                <a:solidFill>
                  <a:srgbClr val="000000"/>
                </a:solidFill>
                <a:effectLst/>
                <a:latin typeface="Verdana" panose="020B0604030504040204" pitchFamily="34" charset="0"/>
              </a:rPr>
              <a:t>A model-driven approach focus on models to work with systems, including understating, designing, constructing, deploying, operating, maintaining, and modifying them. </a:t>
            </a:r>
            <a:endParaRPr lang="en-IN" dirty="0"/>
          </a:p>
        </p:txBody>
      </p:sp>
    </p:spTree>
    <p:extLst>
      <p:ext uri="{BB962C8B-B14F-4D97-AF65-F5344CB8AC3E}">
        <p14:creationId xmlns:p14="http://schemas.microsoft.com/office/powerpoint/2010/main" val="510982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BED6-A457-448A-A347-13F34DE8F493}"/>
              </a:ext>
            </a:extLst>
          </p:cNvPr>
          <p:cNvSpPr>
            <a:spLocks noGrp="1"/>
          </p:cNvSpPr>
          <p:nvPr>
            <p:ph type="title"/>
          </p:nvPr>
        </p:nvSpPr>
        <p:spPr/>
        <p:txBody>
          <a:bodyPr/>
          <a:lstStyle/>
          <a:p>
            <a:r>
              <a:rPr lang="en-GB" dirty="0"/>
              <a:t>Model driven architecture(MDA)</a:t>
            </a:r>
            <a:endParaRPr lang="en-IN" dirty="0"/>
          </a:p>
        </p:txBody>
      </p:sp>
      <p:sp>
        <p:nvSpPr>
          <p:cNvPr id="3" name="Content Placeholder 2">
            <a:extLst>
              <a:ext uri="{FF2B5EF4-FFF2-40B4-BE49-F238E27FC236}">
                <a16:creationId xmlns:a16="http://schemas.microsoft.com/office/drawing/2014/main" id="{624B6B36-2790-46F5-B00E-D433C0D37003}"/>
              </a:ext>
            </a:extLst>
          </p:cNvPr>
          <p:cNvSpPr>
            <a:spLocks noGrp="1"/>
          </p:cNvSpPr>
          <p:nvPr>
            <p:ph idx="1"/>
          </p:nvPr>
        </p:nvSpPr>
        <p:spPr/>
        <p:txBody>
          <a:bodyPr/>
          <a:lstStyle/>
          <a:p>
            <a:r>
              <a:rPr lang="en-IN" b="1" i="0" u="sng" dirty="0">
                <a:solidFill>
                  <a:srgbClr val="000000"/>
                </a:solidFill>
                <a:effectLst/>
              </a:rPr>
              <a:t>Platforms, Applications, and Implementations:</a:t>
            </a:r>
          </a:p>
          <a:p>
            <a:pPr>
              <a:buFont typeface="Arial" panose="020B0604020202020204" pitchFamily="34" charset="0"/>
              <a:buChar char="•"/>
            </a:pPr>
            <a:r>
              <a:rPr lang="en-GB" b="0" i="0" dirty="0">
                <a:solidFill>
                  <a:srgbClr val="000000"/>
                </a:solidFill>
                <a:effectLst/>
              </a:rPr>
              <a:t>A platform is a set of technologies, including functionality provided through interfaces and usage patterns.</a:t>
            </a:r>
            <a:endParaRPr lang="en-IN" b="1" dirty="0">
              <a:solidFill>
                <a:srgbClr val="000000"/>
              </a:solidFill>
            </a:endParaRPr>
          </a:p>
          <a:p>
            <a:pPr>
              <a:buFont typeface="Arial" panose="020B0604020202020204" pitchFamily="34" charset="0"/>
              <a:buChar char="•"/>
            </a:pPr>
            <a:r>
              <a:rPr lang="en-GB" b="0" i="0" dirty="0">
                <a:solidFill>
                  <a:srgbClr val="000000"/>
                </a:solidFill>
                <a:effectLst/>
              </a:rPr>
              <a:t>An application refers to some functionality provided by a system. </a:t>
            </a:r>
          </a:p>
          <a:p>
            <a:pPr>
              <a:buFont typeface="Arial" panose="020B0604020202020204" pitchFamily="34" charset="0"/>
              <a:buChar char="•"/>
            </a:pPr>
            <a:r>
              <a:rPr lang="en-GB" b="0" i="0" dirty="0">
                <a:solidFill>
                  <a:srgbClr val="000000"/>
                </a:solidFill>
                <a:effectLst/>
              </a:rPr>
              <a:t>An implementation is a specification that contains all of the information for construing and putting a system into operation.</a:t>
            </a:r>
          </a:p>
          <a:p>
            <a:pPr>
              <a:buFont typeface="Arial" panose="020B0604020202020204" pitchFamily="34" charset="0"/>
              <a:buChar char="•"/>
            </a:pPr>
            <a:endParaRPr lang="en-IN" dirty="0"/>
          </a:p>
        </p:txBody>
      </p:sp>
    </p:spTree>
    <p:extLst>
      <p:ext uri="{BB962C8B-B14F-4D97-AF65-F5344CB8AC3E}">
        <p14:creationId xmlns:p14="http://schemas.microsoft.com/office/powerpoint/2010/main" val="358112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AD647-B773-42AF-B333-4ED9015B7CD6}"/>
              </a:ext>
            </a:extLst>
          </p:cNvPr>
          <p:cNvSpPr>
            <a:spLocks noGrp="1"/>
          </p:cNvSpPr>
          <p:nvPr>
            <p:ph type="title"/>
          </p:nvPr>
        </p:nvSpPr>
        <p:spPr/>
        <p:txBody>
          <a:bodyPr/>
          <a:lstStyle/>
          <a:p>
            <a:r>
              <a:rPr lang="en-GB" dirty="0"/>
              <a:t>Model driven architecture(MDA)</a:t>
            </a:r>
            <a:endParaRPr lang="en-IN" dirty="0"/>
          </a:p>
        </p:txBody>
      </p:sp>
      <p:sp>
        <p:nvSpPr>
          <p:cNvPr id="3" name="Content Placeholder 2">
            <a:extLst>
              <a:ext uri="{FF2B5EF4-FFF2-40B4-BE49-F238E27FC236}">
                <a16:creationId xmlns:a16="http://schemas.microsoft.com/office/drawing/2014/main" id="{5CEE48FE-3011-4ACA-8BDA-A5CA3BFC9D5F}"/>
              </a:ext>
            </a:extLst>
          </p:cNvPr>
          <p:cNvSpPr>
            <a:spLocks noGrp="1"/>
          </p:cNvSpPr>
          <p:nvPr>
            <p:ph idx="1"/>
          </p:nvPr>
        </p:nvSpPr>
        <p:spPr/>
        <p:txBody>
          <a:bodyPr/>
          <a:lstStyle/>
          <a:p>
            <a:r>
              <a:rPr lang="en-GB" b="1" i="0" u="sng" dirty="0">
                <a:solidFill>
                  <a:srgbClr val="000000"/>
                </a:solidFill>
                <a:effectLst/>
              </a:rPr>
              <a:t>Architecture, Viewpoints, Views, and Models:</a:t>
            </a:r>
          </a:p>
          <a:p>
            <a:r>
              <a:rPr lang="en-GB" b="0" i="0" dirty="0">
                <a:solidFill>
                  <a:srgbClr val="000000"/>
                </a:solidFill>
                <a:effectLst/>
                <a:latin typeface="Verdana" panose="020B0604030504040204" pitchFamily="34" charset="0"/>
              </a:rPr>
              <a:t>The architecture of a system involves what elements make up the system and how they work together to provide the functionality of the system</a:t>
            </a:r>
            <a:r>
              <a:rPr lang="en-GB" b="1" u="sng" dirty="0">
                <a:solidFill>
                  <a:srgbClr val="000000"/>
                </a:solidFill>
                <a:latin typeface="Verdana" panose="020B0604030504040204" pitchFamily="34" charset="0"/>
              </a:rPr>
              <a:t>.</a:t>
            </a:r>
          </a:p>
          <a:p>
            <a:r>
              <a:rPr lang="en-GB" b="0" i="0" dirty="0">
                <a:solidFill>
                  <a:srgbClr val="000000"/>
                </a:solidFill>
                <a:effectLst/>
                <a:latin typeface="Verdana" panose="020B0604030504040204" pitchFamily="34" charset="0"/>
              </a:rPr>
              <a:t>A viewpoint on a system involves a perspective focusing on specific concerns regarding the system</a:t>
            </a:r>
            <a:r>
              <a:rPr lang="en-GB" b="1" i="0" u="sng" dirty="0">
                <a:solidFill>
                  <a:srgbClr val="000000"/>
                </a:solidFill>
                <a:effectLst/>
                <a:latin typeface="Verdana" panose="020B0604030504040204" pitchFamily="34" charset="0"/>
              </a:rPr>
              <a:t>.</a:t>
            </a:r>
          </a:p>
          <a:p>
            <a:r>
              <a:rPr lang="en-GB" b="0" i="0" dirty="0">
                <a:solidFill>
                  <a:srgbClr val="000000"/>
                </a:solidFill>
                <a:effectLst/>
                <a:latin typeface="Verdana" panose="020B0604030504040204" pitchFamily="34" charset="0"/>
              </a:rPr>
              <a:t>A view (or viewpoint model) of a system is a representation of the system from the perspective of a viewpoint.</a:t>
            </a:r>
            <a:endParaRPr lang="en-IN" u="sng" dirty="0"/>
          </a:p>
        </p:txBody>
      </p:sp>
    </p:spTree>
    <p:extLst>
      <p:ext uri="{BB962C8B-B14F-4D97-AF65-F5344CB8AC3E}">
        <p14:creationId xmlns:p14="http://schemas.microsoft.com/office/powerpoint/2010/main" val="3401656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09CD-090F-422A-9302-54AEA8A246DF}"/>
              </a:ext>
            </a:extLst>
          </p:cNvPr>
          <p:cNvSpPr>
            <a:spLocks noGrp="1"/>
          </p:cNvSpPr>
          <p:nvPr>
            <p:ph type="title"/>
          </p:nvPr>
        </p:nvSpPr>
        <p:spPr/>
        <p:txBody>
          <a:bodyPr/>
          <a:lstStyle/>
          <a:p>
            <a:r>
              <a:rPr lang="en-GB" dirty="0"/>
              <a:t>UML structure</a:t>
            </a:r>
            <a:endParaRPr lang="en-IN" dirty="0"/>
          </a:p>
        </p:txBody>
      </p:sp>
      <p:sp>
        <p:nvSpPr>
          <p:cNvPr id="3" name="Content Placeholder 2">
            <a:extLst>
              <a:ext uri="{FF2B5EF4-FFF2-40B4-BE49-F238E27FC236}">
                <a16:creationId xmlns:a16="http://schemas.microsoft.com/office/drawing/2014/main" id="{BA54E9B6-821C-4A00-908B-A525FCAF8FDE}"/>
              </a:ext>
            </a:extLst>
          </p:cNvPr>
          <p:cNvSpPr>
            <a:spLocks noGrp="1"/>
          </p:cNvSpPr>
          <p:nvPr>
            <p:ph idx="1"/>
          </p:nvPr>
        </p:nvSpPr>
        <p:spPr/>
        <p:txBody>
          <a:bodyPr/>
          <a:lstStyle/>
          <a:p>
            <a:r>
              <a:rPr lang="en-GB" b="0" i="0" dirty="0">
                <a:solidFill>
                  <a:srgbClr val="000000"/>
                </a:solidFill>
                <a:effectLst/>
                <a:latin typeface="Arial" panose="020B0604020202020204" pitchFamily="34" charset="0"/>
              </a:rPr>
              <a:t>The structural diagrams represent the static aspect of the system.</a:t>
            </a:r>
            <a:endParaRPr lang="en-IN" dirty="0"/>
          </a:p>
          <a:p>
            <a:pPr algn="just"/>
            <a:r>
              <a:rPr lang="en-GB" b="0" i="0" dirty="0">
                <a:solidFill>
                  <a:srgbClr val="000000"/>
                </a:solidFill>
                <a:effectLst/>
                <a:latin typeface="Arial" panose="020B0604020202020204" pitchFamily="34" charset="0"/>
              </a:rPr>
              <a:t>The four structural diagrams are −</a:t>
            </a:r>
          </a:p>
          <a:p>
            <a:pPr algn="l">
              <a:buFont typeface="Arial" panose="020B0604020202020204" pitchFamily="34" charset="0"/>
              <a:buChar char="•"/>
            </a:pPr>
            <a:r>
              <a:rPr lang="en-GB" b="0" i="0" dirty="0">
                <a:effectLst/>
                <a:latin typeface="Arial" panose="020B0604020202020204" pitchFamily="34" charset="0"/>
              </a:rPr>
              <a:t>Class diagram</a:t>
            </a:r>
          </a:p>
          <a:p>
            <a:pPr algn="l">
              <a:buFont typeface="Arial" panose="020B0604020202020204" pitchFamily="34" charset="0"/>
              <a:buChar char="•"/>
            </a:pPr>
            <a:r>
              <a:rPr lang="en-GB" b="0" i="0" dirty="0">
                <a:effectLst/>
                <a:latin typeface="Arial" panose="020B0604020202020204" pitchFamily="34" charset="0"/>
              </a:rPr>
              <a:t>Object diagram</a:t>
            </a:r>
          </a:p>
          <a:p>
            <a:pPr algn="l">
              <a:buFont typeface="Arial" panose="020B0604020202020204" pitchFamily="34" charset="0"/>
              <a:buChar char="•"/>
            </a:pPr>
            <a:r>
              <a:rPr lang="en-GB" b="0" i="0" dirty="0">
                <a:effectLst/>
                <a:latin typeface="Arial" panose="020B0604020202020204" pitchFamily="34" charset="0"/>
              </a:rPr>
              <a:t>Component diagram</a:t>
            </a:r>
          </a:p>
          <a:p>
            <a:pPr algn="l">
              <a:buFont typeface="Arial" panose="020B0604020202020204" pitchFamily="34" charset="0"/>
              <a:buChar char="•"/>
            </a:pPr>
            <a:r>
              <a:rPr lang="en-GB" b="0" i="0" dirty="0">
                <a:effectLst/>
                <a:latin typeface="Arial" panose="020B0604020202020204" pitchFamily="34" charset="0"/>
              </a:rPr>
              <a:t>Deployment diagram</a:t>
            </a:r>
          </a:p>
          <a:p>
            <a:pPr marL="0" indent="0">
              <a:buNone/>
            </a:pPr>
            <a:endParaRPr lang="en-IN" dirty="0"/>
          </a:p>
        </p:txBody>
      </p:sp>
    </p:spTree>
    <p:extLst>
      <p:ext uri="{BB962C8B-B14F-4D97-AF65-F5344CB8AC3E}">
        <p14:creationId xmlns:p14="http://schemas.microsoft.com/office/powerpoint/2010/main" val="1859863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1AE8-4F5C-4502-B1B3-ED5FD9F0CDF7}"/>
              </a:ext>
            </a:extLst>
          </p:cNvPr>
          <p:cNvSpPr>
            <a:spLocks noGrp="1"/>
          </p:cNvSpPr>
          <p:nvPr>
            <p:ph type="title"/>
          </p:nvPr>
        </p:nvSpPr>
        <p:spPr/>
        <p:txBody>
          <a:bodyPr/>
          <a:lstStyle/>
          <a:p>
            <a:r>
              <a:rPr lang="en-GB" dirty="0"/>
              <a:t>Class diagram</a:t>
            </a:r>
            <a:endParaRPr lang="en-IN" dirty="0"/>
          </a:p>
        </p:txBody>
      </p:sp>
      <p:sp>
        <p:nvSpPr>
          <p:cNvPr id="3" name="Content Placeholder 2">
            <a:extLst>
              <a:ext uri="{FF2B5EF4-FFF2-40B4-BE49-F238E27FC236}">
                <a16:creationId xmlns:a16="http://schemas.microsoft.com/office/drawing/2014/main" id="{FB81807E-E3E4-4F0E-B314-8B2B43C853B7}"/>
              </a:ext>
            </a:extLst>
          </p:cNvPr>
          <p:cNvSpPr>
            <a:spLocks noGrp="1"/>
          </p:cNvSpPr>
          <p:nvPr>
            <p:ph idx="1"/>
          </p:nvPr>
        </p:nvSpPr>
        <p:spPr/>
        <p:txBody>
          <a:bodyPr/>
          <a:lstStyle/>
          <a:p>
            <a:r>
              <a:rPr lang="en-GB" b="0" i="0" dirty="0">
                <a:solidFill>
                  <a:srgbClr val="000000"/>
                </a:solidFill>
                <a:effectLst/>
                <a:latin typeface="Arial" panose="020B0604020202020204" pitchFamily="34" charset="0"/>
              </a:rPr>
              <a:t>Class diagrams are the most common diagrams used in UML. </a:t>
            </a:r>
          </a:p>
          <a:p>
            <a:r>
              <a:rPr lang="en-GB" b="0" i="0" dirty="0">
                <a:solidFill>
                  <a:srgbClr val="000000"/>
                </a:solidFill>
                <a:effectLst/>
                <a:latin typeface="Arial" panose="020B0604020202020204" pitchFamily="34" charset="0"/>
              </a:rPr>
              <a:t>Class diagram consists of classes, interfaces, associations, and collaboration.</a:t>
            </a:r>
          </a:p>
          <a:p>
            <a:r>
              <a:rPr lang="en-GB" b="0" i="0" dirty="0">
                <a:solidFill>
                  <a:srgbClr val="000000"/>
                </a:solidFill>
                <a:effectLst/>
                <a:latin typeface="Arial" panose="020B0604020202020204" pitchFamily="34" charset="0"/>
              </a:rPr>
              <a:t>Class diagrams basically represent the object-oriented view of a system, which is static in nature.</a:t>
            </a:r>
          </a:p>
          <a:p>
            <a:endParaRPr lang="en-IN" dirty="0"/>
          </a:p>
        </p:txBody>
      </p:sp>
    </p:spTree>
    <p:extLst>
      <p:ext uri="{BB962C8B-B14F-4D97-AF65-F5344CB8AC3E}">
        <p14:creationId xmlns:p14="http://schemas.microsoft.com/office/powerpoint/2010/main" val="1266955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A88A6EDE-1B23-4CF1-B893-6FA6B04D085A}"/>
              </a:ext>
            </a:extLst>
          </p:cNvPr>
          <p:cNvPicPr>
            <a:picLocks noGrp="1" noChangeAspect="1"/>
          </p:cNvPicPr>
          <p:nvPr>
            <p:ph idx="1"/>
          </p:nvPr>
        </p:nvPicPr>
        <p:blipFill>
          <a:blip r:embed="rId2"/>
          <a:stretch>
            <a:fillRect/>
          </a:stretch>
        </p:blipFill>
        <p:spPr>
          <a:xfrm>
            <a:off x="4020712" y="643466"/>
            <a:ext cx="6515867" cy="5571067"/>
          </a:xfrm>
          <a:prstGeom prst="rect">
            <a:avLst/>
          </a:prstGeom>
        </p:spPr>
      </p:pic>
    </p:spTree>
    <p:extLst>
      <p:ext uri="{BB962C8B-B14F-4D97-AF65-F5344CB8AC3E}">
        <p14:creationId xmlns:p14="http://schemas.microsoft.com/office/powerpoint/2010/main" val="1386558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B21F-283A-4EDE-8E7B-27FC95FF8A2F}"/>
              </a:ext>
            </a:extLst>
          </p:cNvPr>
          <p:cNvSpPr>
            <a:spLocks noGrp="1"/>
          </p:cNvSpPr>
          <p:nvPr>
            <p:ph type="title"/>
          </p:nvPr>
        </p:nvSpPr>
        <p:spPr/>
        <p:txBody>
          <a:bodyPr/>
          <a:lstStyle/>
          <a:p>
            <a:r>
              <a:rPr lang="en-GB" dirty="0"/>
              <a:t>Object diagrams</a:t>
            </a:r>
            <a:endParaRPr lang="en-IN" dirty="0"/>
          </a:p>
        </p:txBody>
      </p:sp>
      <p:sp>
        <p:nvSpPr>
          <p:cNvPr id="3" name="Content Placeholder 2">
            <a:extLst>
              <a:ext uri="{FF2B5EF4-FFF2-40B4-BE49-F238E27FC236}">
                <a16:creationId xmlns:a16="http://schemas.microsoft.com/office/drawing/2014/main" id="{E9B7E5E5-8FEA-40D4-844F-C137DAFA2262}"/>
              </a:ext>
            </a:extLst>
          </p:cNvPr>
          <p:cNvSpPr>
            <a:spLocks noGrp="1"/>
          </p:cNvSpPr>
          <p:nvPr>
            <p:ph idx="1"/>
          </p:nvPr>
        </p:nvSpPr>
        <p:spPr>
          <a:xfrm>
            <a:off x="1154954" y="2603500"/>
            <a:ext cx="9979771" cy="3416300"/>
          </a:xfrm>
        </p:spPr>
        <p:txBody>
          <a:bodyPr/>
          <a:lstStyle/>
          <a:p>
            <a:r>
              <a:rPr lang="en-GB" b="0" i="0" dirty="0">
                <a:solidFill>
                  <a:srgbClr val="000000"/>
                </a:solidFill>
                <a:effectLst/>
              </a:rPr>
              <a:t>Object diagrams can be described as an instance of class diagram.</a:t>
            </a:r>
          </a:p>
          <a:p>
            <a:r>
              <a:rPr lang="en-GB" b="0" i="0" dirty="0">
                <a:solidFill>
                  <a:srgbClr val="000000"/>
                </a:solidFill>
                <a:effectLst/>
              </a:rPr>
              <a:t>Object diagrams are a set of objects and their relationship is just like class diagrams. </a:t>
            </a:r>
          </a:p>
          <a:p>
            <a:r>
              <a:rPr lang="en-GB" b="0" i="0" dirty="0">
                <a:solidFill>
                  <a:srgbClr val="000000"/>
                </a:solidFill>
                <a:effectLst/>
              </a:rPr>
              <a:t>They also represent the static view of the system.</a:t>
            </a:r>
          </a:p>
          <a:p>
            <a:r>
              <a:rPr lang="en-GB" b="0" i="0" dirty="0">
                <a:solidFill>
                  <a:srgbClr val="000000"/>
                </a:solidFill>
                <a:effectLst/>
              </a:rPr>
              <a:t>The usage of object diagrams is similar to class diagrams but they are used to build prototype of a system from a practical perspective.</a:t>
            </a:r>
            <a:endParaRPr lang="en-IN" dirty="0"/>
          </a:p>
        </p:txBody>
      </p:sp>
    </p:spTree>
    <p:extLst>
      <p:ext uri="{BB962C8B-B14F-4D97-AF65-F5344CB8AC3E}">
        <p14:creationId xmlns:p14="http://schemas.microsoft.com/office/powerpoint/2010/main" val="2927672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C6997-9EF0-46C1-93D3-67E581388A47}"/>
              </a:ext>
            </a:extLst>
          </p:cNvPr>
          <p:cNvSpPr>
            <a:spLocks noGrp="1"/>
          </p:cNvSpPr>
          <p:nvPr>
            <p:ph type="title"/>
          </p:nvPr>
        </p:nvSpPr>
        <p:spPr/>
        <p:txBody>
          <a:bodyPr/>
          <a:lstStyle/>
          <a:p>
            <a:r>
              <a:rPr lang="en-GB" dirty="0"/>
              <a:t>ORTHOGONAL VIEWS OF THE SOFTWARE </a:t>
            </a:r>
            <a:endParaRPr lang="en-IN" dirty="0"/>
          </a:p>
        </p:txBody>
      </p:sp>
      <p:sp>
        <p:nvSpPr>
          <p:cNvPr id="3" name="Content Placeholder 2">
            <a:extLst>
              <a:ext uri="{FF2B5EF4-FFF2-40B4-BE49-F238E27FC236}">
                <a16:creationId xmlns:a16="http://schemas.microsoft.com/office/drawing/2014/main" id="{7B785EDF-378D-4020-A282-549BA372037F}"/>
              </a:ext>
            </a:extLst>
          </p:cNvPr>
          <p:cNvSpPr>
            <a:spLocks noGrp="1"/>
          </p:cNvSpPr>
          <p:nvPr>
            <p:ph idx="1"/>
          </p:nvPr>
        </p:nvSpPr>
        <p:spPr>
          <a:xfrm>
            <a:off x="1154954" y="2438401"/>
            <a:ext cx="8825659" cy="4162424"/>
          </a:xfrm>
        </p:spPr>
        <p:txBody>
          <a:bodyPr/>
          <a:lstStyle/>
          <a:p>
            <a:r>
              <a:rPr lang="en-GB" dirty="0"/>
              <a:t>Two Approaches, </a:t>
            </a:r>
          </a:p>
          <a:p>
            <a:pPr>
              <a:buFont typeface="Wingdings" panose="05000000000000000000" pitchFamily="2" charset="2"/>
              <a:buChar char="v"/>
            </a:pPr>
            <a:r>
              <a:rPr lang="en-GB" dirty="0"/>
              <a:t>Traditional Approach</a:t>
            </a:r>
          </a:p>
          <a:p>
            <a:pPr>
              <a:buFont typeface="Wingdings" panose="05000000000000000000" pitchFamily="2" charset="2"/>
              <a:buChar char="v"/>
            </a:pPr>
            <a:r>
              <a:rPr lang="en-GB" dirty="0"/>
              <a:t>Objected-Oriented Approach </a:t>
            </a:r>
          </a:p>
          <a:p>
            <a:r>
              <a:rPr lang="en-GB" b="1" u="sng" dirty="0"/>
              <a:t>TRADITIONAL APPROACH</a:t>
            </a:r>
            <a:r>
              <a:rPr lang="en-GB" u="sng" dirty="0"/>
              <a:t> :</a:t>
            </a:r>
          </a:p>
          <a:p>
            <a:pPr marL="0" indent="0">
              <a:buNone/>
            </a:pPr>
            <a:r>
              <a:rPr lang="en-GB" dirty="0"/>
              <a:t>• Collection of programs or functions. </a:t>
            </a:r>
          </a:p>
          <a:p>
            <a:pPr marL="0" indent="0">
              <a:buNone/>
            </a:pPr>
            <a:r>
              <a:rPr lang="en-GB" dirty="0"/>
              <a:t>• A system that is designed for performing certain actions. </a:t>
            </a:r>
          </a:p>
          <a:p>
            <a:pPr marL="0" indent="0">
              <a:buNone/>
            </a:pPr>
            <a:r>
              <a:rPr lang="en-GB" dirty="0"/>
              <a:t>• Algorithms + Data Structures = Programs. </a:t>
            </a:r>
          </a:p>
          <a:p>
            <a:pPr marL="0" indent="0">
              <a:buNone/>
            </a:pPr>
            <a:r>
              <a:rPr lang="en-GB" dirty="0"/>
              <a:t>• Software Development Models (Waterfall, Spiral, Incremental, etc..)</a:t>
            </a:r>
            <a:endParaRPr lang="en-IN" dirty="0"/>
          </a:p>
        </p:txBody>
      </p:sp>
    </p:spTree>
    <p:extLst>
      <p:ext uri="{BB962C8B-B14F-4D97-AF65-F5344CB8AC3E}">
        <p14:creationId xmlns:p14="http://schemas.microsoft.com/office/powerpoint/2010/main" val="710902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AD299243-595E-4CD5-9B98-F09DF9C1E450}"/>
              </a:ext>
            </a:extLst>
          </p:cNvPr>
          <p:cNvPicPr>
            <a:picLocks noGrp="1" noChangeAspect="1"/>
          </p:cNvPicPr>
          <p:nvPr>
            <p:ph idx="1"/>
          </p:nvPr>
        </p:nvPicPr>
        <p:blipFill>
          <a:blip r:embed="rId2"/>
          <a:stretch>
            <a:fillRect/>
          </a:stretch>
        </p:blipFill>
        <p:spPr>
          <a:xfrm>
            <a:off x="3008758" y="1432827"/>
            <a:ext cx="8539776" cy="3992345"/>
          </a:xfrm>
          <a:prstGeom prst="rect">
            <a:avLst/>
          </a:prstGeom>
        </p:spPr>
      </p:pic>
    </p:spTree>
    <p:extLst>
      <p:ext uri="{BB962C8B-B14F-4D97-AF65-F5344CB8AC3E}">
        <p14:creationId xmlns:p14="http://schemas.microsoft.com/office/powerpoint/2010/main" val="1657051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A070-C197-471C-B610-D5B19642AE55}"/>
              </a:ext>
            </a:extLst>
          </p:cNvPr>
          <p:cNvSpPr>
            <a:spLocks noGrp="1"/>
          </p:cNvSpPr>
          <p:nvPr>
            <p:ph type="title"/>
          </p:nvPr>
        </p:nvSpPr>
        <p:spPr/>
        <p:txBody>
          <a:bodyPr/>
          <a:lstStyle/>
          <a:p>
            <a:r>
              <a:rPr lang="en-GB" dirty="0"/>
              <a:t>Component diagram</a:t>
            </a:r>
            <a:endParaRPr lang="en-IN" dirty="0"/>
          </a:p>
        </p:txBody>
      </p:sp>
      <p:sp>
        <p:nvSpPr>
          <p:cNvPr id="3" name="Content Placeholder 2">
            <a:extLst>
              <a:ext uri="{FF2B5EF4-FFF2-40B4-BE49-F238E27FC236}">
                <a16:creationId xmlns:a16="http://schemas.microsoft.com/office/drawing/2014/main" id="{5612A815-14F8-44E9-8563-9CF9ADC77022}"/>
              </a:ext>
            </a:extLst>
          </p:cNvPr>
          <p:cNvSpPr>
            <a:spLocks noGrp="1"/>
          </p:cNvSpPr>
          <p:nvPr>
            <p:ph idx="1"/>
          </p:nvPr>
        </p:nvSpPr>
        <p:spPr/>
        <p:txBody>
          <a:bodyPr/>
          <a:lstStyle/>
          <a:p>
            <a:r>
              <a:rPr lang="en-GB" b="0" i="0" dirty="0">
                <a:solidFill>
                  <a:srgbClr val="000000"/>
                </a:solidFill>
                <a:effectLst/>
              </a:rPr>
              <a:t>Component diagrams represent a set of components and their relationships.</a:t>
            </a:r>
          </a:p>
          <a:p>
            <a:r>
              <a:rPr lang="en-GB" b="0" i="0" dirty="0">
                <a:solidFill>
                  <a:srgbClr val="000000"/>
                </a:solidFill>
                <a:effectLst/>
              </a:rPr>
              <a:t>These components consist of classes, interfaces, or collaborations. Component diagrams represent the implementation view of a system.</a:t>
            </a:r>
          </a:p>
          <a:p>
            <a:r>
              <a:rPr lang="en-GB" b="0" i="0" dirty="0">
                <a:solidFill>
                  <a:srgbClr val="000000"/>
                </a:solidFill>
                <a:effectLst/>
              </a:rPr>
              <a:t>Component diagrams represent the implementation view of a system.</a:t>
            </a:r>
          </a:p>
          <a:p>
            <a:r>
              <a:rPr lang="en-GB" b="0" i="0" dirty="0">
                <a:solidFill>
                  <a:srgbClr val="000000"/>
                </a:solidFill>
                <a:effectLst/>
              </a:rPr>
              <a:t>Finally, it can be said component diagrams are used to visualize the implementation.</a:t>
            </a:r>
          </a:p>
          <a:p>
            <a:r>
              <a:rPr lang="en-GB" b="0" i="0" dirty="0">
                <a:solidFill>
                  <a:srgbClr val="000000"/>
                </a:solidFill>
                <a:effectLst/>
              </a:rPr>
              <a:t>Component diagram cannot be matched directly with other UML diagrams discussed so far as it is drawn for completely different purpose.</a:t>
            </a:r>
            <a:endParaRPr lang="en-IN" dirty="0"/>
          </a:p>
        </p:txBody>
      </p:sp>
    </p:spTree>
    <p:extLst>
      <p:ext uri="{BB962C8B-B14F-4D97-AF65-F5344CB8AC3E}">
        <p14:creationId xmlns:p14="http://schemas.microsoft.com/office/powerpoint/2010/main" val="4217373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EB4519F5-774A-404D-9CA9-B1ED197F301C}"/>
              </a:ext>
            </a:extLst>
          </p:cNvPr>
          <p:cNvPicPr>
            <a:picLocks noGrp="1" noChangeAspect="1"/>
          </p:cNvPicPr>
          <p:nvPr>
            <p:ph idx="1"/>
          </p:nvPr>
        </p:nvPicPr>
        <p:blipFill>
          <a:blip r:embed="rId2"/>
          <a:stretch>
            <a:fillRect/>
          </a:stretch>
        </p:blipFill>
        <p:spPr>
          <a:xfrm>
            <a:off x="3369125" y="643466"/>
            <a:ext cx="7819041" cy="5571067"/>
          </a:xfrm>
          <a:prstGeom prst="rect">
            <a:avLst/>
          </a:prstGeom>
        </p:spPr>
      </p:pic>
    </p:spTree>
    <p:extLst>
      <p:ext uri="{BB962C8B-B14F-4D97-AF65-F5344CB8AC3E}">
        <p14:creationId xmlns:p14="http://schemas.microsoft.com/office/powerpoint/2010/main" val="3890690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58192-6FF0-412F-989D-72D4A11971E6}"/>
              </a:ext>
            </a:extLst>
          </p:cNvPr>
          <p:cNvSpPr>
            <a:spLocks noGrp="1"/>
          </p:cNvSpPr>
          <p:nvPr>
            <p:ph type="title"/>
          </p:nvPr>
        </p:nvSpPr>
        <p:spPr/>
        <p:txBody>
          <a:bodyPr/>
          <a:lstStyle/>
          <a:p>
            <a:r>
              <a:rPr lang="en-GB" dirty="0"/>
              <a:t>Deployment diagrams</a:t>
            </a:r>
            <a:endParaRPr lang="en-IN" dirty="0"/>
          </a:p>
        </p:txBody>
      </p:sp>
      <p:sp>
        <p:nvSpPr>
          <p:cNvPr id="3" name="Content Placeholder 2">
            <a:extLst>
              <a:ext uri="{FF2B5EF4-FFF2-40B4-BE49-F238E27FC236}">
                <a16:creationId xmlns:a16="http://schemas.microsoft.com/office/drawing/2014/main" id="{56CD8E37-E979-406D-ABF4-E8760118CCF2}"/>
              </a:ext>
            </a:extLst>
          </p:cNvPr>
          <p:cNvSpPr>
            <a:spLocks noGrp="1"/>
          </p:cNvSpPr>
          <p:nvPr>
            <p:ph idx="1"/>
          </p:nvPr>
        </p:nvSpPr>
        <p:spPr/>
        <p:txBody>
          <a:bodyPr/>
          <a:lstStyle/>
          <a:p>
            <a:pPr algn="just"/>
            <a:r>
              <a:rPr lang="en-GB" b="0" i="0" dirty="0">
                <a:solidFill>
                  <a:srgbClr val="000000"/>
                </a:solidFill>
                <a:effectLst/>
              </a:rPr>
              <a:t>Deployment diagrams are a set of nodes and their relationships. </a:t>
            </a:r>
          </a:p>
          <a:p>
            <a:pPr algn="just"/>
            <a:r>
              <a:rPr lang="en-GB" b="0" i="0" dirty="0">
                <a:solidFill>
                  <a:srgbClr val="000000"/>
                </a:solidFill>
                <a:effectLst/>
              </a:rPr>
              <a:t>These nodes are physical entities where the components are deployed.</a:t>
            </a:r>
          </a:p>
          <a:p>
            <a:pPr algn="just"/>
            <a:r>
              <a:rPr lang="en-GB" b="0" i="0" dirty="0">
                <a:solidFill>
                  <a:srgbClr val="000000"/>
                </a:solidFill>
                <a:effectLst/>
              </a:rPr>
              <a:t>Deployment diagrams are used for visualizing the deployment view of a system. </a:t>
            </a:r>
          </a:p>
          <a:p>
            <a:pPr algn="just"/>
            <a:r>
              <a:rPr lang="en-GB" b="0" i="0" dirty="0">
                <a:solidFill>
                  <a:srgbClr val="000000"/>
                </a:solidFill>
                <a:effectLst/>
              </a:rPr>
              <a:t>This is generally used by the deployment team.</a:t>
            </a:r>
          </a:p>
          <a:p>
            <a:endParaRPr lang="en-IN" dirty="0"/>
          </a:p>
        </p:txBody>
      </p:sp>
    </p:spTree>
    <p:extLst>
      <p:ext uri="{BB962C8B-B14F-4D97-AF65-F5344CB8AC3E}">
        <p14:creationId xmlns:p14="http://schemas.microsoft.com/office/powerpoint/2010/main" val="15251390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2" name="Rectangle 11">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275" y="643466"/>
            <a:ext cx="1970939" cy="5571067"/>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6" name="Freeform: Shape 15">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969335" y="1702087"/>
            <a:ext cx="3209207" cy="612850"/>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5" name="Content Placeholder 4" descr="Diagram&#10;&#10;Description automatically generated">
            <a:extLst>
              <a:ext uri="{FF2B5EF4-FFF2-40B4-BE49-F238E27FC236}">
                <a16:creationId xmlns:a16="http://schemas.microsoft.com/office/drawing/2014/main" id="{2B26355C-1FDA-4011-BE57-1CCD4986DCDE}"/>
              </a:ext>
            </a:extLst>
          </p:cNvPr>
          <p:cNvPicPr>
            <a:picLocks noGrp="1" noChangeAspect="1"/>
          </p:cNvPicPr>
          <p:nvPr>
            <p:ph idx="1"/>
          </p:nvPr>
        </p:nvPicPr>
        <p:blipFill>
          <a:blip r:embed="rId2"/>
          <a:stretch>
            <a:fillRect/>
          </a:stretch>
        </p:blipFill>
        <p:spPr>
          <a:xfrm>
            <a:off x="3952635" y="643466"/>
            <a:ext cx="6652021" cy="5571067"/>
          </a:xfrm>
          <a:prstGeom prst="rect">
            <a:avLst/>
          </a:prstGeom>
        </p:spPr>
      </p:pic>
    </p:spTree>
    <p:extLst>
      <p:ext uri="{BB962C8B-B14F-4D97-AF65-F5344CB8AC3E}">
        <p14:creationId xmlns:p14="http://schemas.microsoft.com/office/powerpoint/2010/main" val="29009920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04E2-4A04-4512-9573-0DAD423FD8F1}"/>
              </a:ext>
            </a:extLst>
          </p:cNvPr>
          <p:cNvSpPr>
            <a:spLocks noGrp="1"/>
          </p:cNvSpPr>
          <p:nvPr>
            <p:ph type="title"/>
          </p:nvPr>
        </p:nvSpPr>
        <p:spPr/>
        <p:txBody>
          <a:bodyPr/>
          <a:lstStyle/>
          <a:p>
            <a:r>
              <a:rPr lang="en-GB" dirty="0"/>
              <a:t>UML building blocks</a:t>
            </a:r>
            <a:endParaRPr lang="en-IN" dirty="0"/>
          </a:p>
        </p:txBody>
      </p:sp>
      <p:sp>
        <p:nvSpPr>
          <p:cNvPr id="3" name="Content Placeholder 2">
            <a:extLst>
              <a:ext uri="{FF2B5EF4-FFF2-40B4-BE49-F238E27FC236}">
                <a16:creationId xmlns:a16="http://schemas.microsoft.com/office/drawing/2014/main" id="{7429B6F1-3766-46C5-9F25-91F42DC7EDB5}"/>
              </a:ext>
            </a:extLst>
          </p:cNvPr>
          <p:cNvSpPr>
            <a:spLocks noGrp="1"/>
          </p:cNvSpPr>
          <p:nvPr>
            <p:ph idx="1"/>
          </p:nvPr>
        </p:nvSpPr>
        <p:spPr/>
        <p:txBody>
          <a:bodyPr/>
          <a:lstStyle/>
          <a:p>
            <a:r>
              <a:rPr lang="en-GB" b="0" i="0" dirty="0">
                <a:solidFill>
                  <a:srgbClr val="333333"/>
                </a:solidFill>
                <a:effectLst/>
              </a:rPr>
              <a:t>Building blocks generate one complete UML model diagram by rotating around several different blocks.</a:t>
            </a:r>
          </a:p>
          <a:p>
            <a:pPr algn="just"/>
            <a:r>
              <a:rPr lang="en-GB" b="0" i="0" dirty="0">
                <a:solidFill>
                  <a:srgbClr val="333333"/>
                </a:solidFill>
                <a:effectLst/>
              </a:rPr>
              <a:t> It plays an essential role in developing UML diagrams. The basic UML building blocks are enlisted below:</a:t>
            </a:r>
          </a:p>
          <a:p>
            <a:pPr algn="just">
              <a:buFont typeface="+mj-lt"/>
              <a:buAutoNum type="arabicPeriod"/>
            </a:pPr>
            <a:r>
              <a:rPr lang="en-GB" b="0" i="0" dirty="0">
                <a:solidFill>
                  <a:srgbClr val="000000"/>
                </a:solidFill>
                <a:effectLst/>
              </a:rPr>
              <a:t>Things</a:t>
            </a:r>
          </a:p>
          <a:p>
            <a:pPr algn="just">
              <a:buFont typeface="+mj-lt"/>
              <a:buAutoNum type="arabicPeriod"/>
            </a:pPr>
            <a:r>
              <a:rPr lang="en-GB" b="0" i="0" dirty="0">
                <a:solidFill>
                  <a:srgbClr val="000000"/>
                </a:solidFill>
                <a:effectLst/>
              </a:rPr>
              <a:t>Relationships</a:t>
            </a:r>
          </a:p>
          <a:p>
            <a:pPr algn="just">
              <a:buFont typeface="+mj-lt"/>
              <a:buAutoNum type="arabicPeriod"/>
            </a:pPr>
            <a:r>
              <a:rPr lang="en-GB" b="0" i="0" dirty="0">
                <a:solidFill>
                  <a:srgbClr val="000000"/>
                </a:solidFill>
                <a:effectLst/>
              </a:rPr>
              <a:t>Diagrams</a:t>
            </a:r>
          </a:p>
          <a:p>
            <a:pPr marL="0" indent="0">
              <a:buNone/>
            </a:pPr>
            <a:endParaRPr lang="en-IN" dirty="0"/>
          </a:p>
        </p:txBody>
      </p:sp>
    </p:spTree>
    <p:extLst>
      <p:ext uri="{BB962C8B-B14F-4D97-AF65-F5344CB8AC3E}">
        <p14:creationId xmlns:p14="http://schemas.microsoft.com/office/powerpoint/2010/main" val="15417064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7186-8734-455D-912C-81EDC74A1D51}"/>
              </a:ext>
            </a:extLst>
          </p:cNvPr>
          <p:cNvSpPr>
            <a:spLocks noGrp="1"/>
          </p:cNvSpPr>
          <p:nvPr>
            <p:ph type="title"/>
          </p:nvPr>
        </p:nvSpPr>
        <p:spPr/>
        <p:txBody>
          <a:bodyPr/>
          <a:lstStyle/>
          <a:p>
            <a:r>
              <a:rPr lang="en-GB" dirty="0"/>
              <a:t>UML building blocks</a:t>
            </a:r>
            <a:endParaRPr lang="en-IN" dirty="0"/>
          </a:p>
        </p:txBody>
      </p:sp>
      <p:sp>
        <p:nvSpPr>
          <p:cNvPr id="3" name="Content Placeholder 2">
            <a:extLst>
              <a:ext uri="{FF2B5EF4-FFF2-40B4-BE49-F238E27FC236}">
                <a16:creationId xmlns:a16="http://schemas.microsoft.com/office/drawing/2014/main" id="{9D2223D8-2A8E-4D4A-9D1E-E2832C88E496}"/>
              </a:ext>
            </a:extLst>
          </p:cNvPr>
          <p:cNvSpPr>
            <a:spLocks noGrp="1"/>
          </p:cNvSpPr>
          <p:nvPr>
            <p:ph idx="1"/>
          </p:nvPr>
        </p:nvSpPr>
        <p:spPr>
          <a:xfrm>
            <a:off x="1154954" y="2603499"/>
            <a:ext cx="8825659" cy="3940175"/>
          </a:xfrm>
        </p:spPr>
        <p:txBody>
          <a:bodyPr/>
          <a:lstStyle/>
          <a:p>
            <a:pPr marL="0" indent="0" algn="just">
              <a:buNone/>
            </a:pPr>
            <a:r>
              <a:rPr lang="en-GB" b="1" i="0" dirty="0">
                <a:solidFill>
                  <a:srgbClr val="610B38"/>
                </a:solidFill>
                <a:effectLst/>
              </a:rPr>
              <a:t>Things</a:t>
            </a:r>
          </a:p>
          <a:p>
            <a:pPr algn="just"/>
            <a:r>
              <a:rPr lang="en-GB" b="0" i="0" dirty="0">
                <a:solidFill>
                  <a:srgbClr val="333333"/>
                </a:solidFill>
                <a:effectLst/>
              </a:rPr>
              <a:t>Anything that is a real world entity or object is termed as things. </a:t>
            </a:r>
          </a:p>
          <a:p>
            <a:pPr algn="just"/>
            <a:r>
              <a:rPr lang="en-GB" b="0" i="0" dirty="0">
                <a:solidFill>
                  <a:srgbClr val="333333"/>
                </a:solidFill>
                <a:effectLst/>
              </a:rPr>
              <a:t>It can be divided into several different categories:</a:t>
            </a:r>
          </a:p>
          <a:p>
            <a:pPr algn="just">
              <a:buFont typeface="Arial" panose="020B0604020202020204" pitchFamily="34" charset="0"/>
              <a:buChar char="•"/>
            </a:pPr>
            <a:r>
              <a:rPr lang="en-GB" b="0" i="0" dirty="0">
                <a:solidFill>
                  <a:srgbClr val="000000"/>
                </a:solidFill>
                <a:effectLst/>
              </a:rPr>
              <a:t>Structural things</a:t>
            </a:r>
          </a:p>
          <a:p>
            <a:pPr algn="just">
              <a:buFont typeface="Arial" panose="020B0604020202020204" pitchFamily="34" charset="0"/>
              <a:buChar char="•"/>
            </a:pPr>
            <a:r>
              <a:rPr lang="en-GB" b="0" i="0" dirty="0" err="1">
                <a:solidFill>
                  <a:srgbClr val="000000"/>
                </a:solidFill>
                <a:effectLst/>
              </a:rPr>
              <a:t>Behavioral</a:t>
            </a:r>
            <a:r>
              <a:rPr lang="en-GB" b="0" i="0" dirty="0">
                <a:solidFill>
                  <a:srgbClr val="000000"/>
                </a:solidFill>
                <a:effectLst/>
              </a:rPr>
              <a:t> things</a:t>
            </a:r>
          </a:p>
          <a:p>
            <a:pPr algn="just">
              <a:buFont typeface="Arial" panose="020B0604020202020204" pitchFamily="34" charset="0"/>
              <a:buChar char="•"/>
            </a:pPr>
            <a:r>
              <a:rPr lang="en-GB" b="0" i="0" dirty="0">
                <a:solidFill>
                  <a:srgbClr val="000000"/>
                </a:solidFill>
                <a:effectLst/>
              </a:rPr>
              <a:t>Grouping things</a:t>
            </a:r>
          </a:p>
          <a:p>
            <a:pPr algn="just">
              <a:buFont typeface="Arial" panose="020B0604020202020204" pitchFamily="34" charset="0"/>
              <a:buChar char="•"/>
            </a:pPr>
            <a:r>
              <a:rPr lang="en-GB" b="0" i="0" dirty="0" err="1">
                <a:solidFill>
                  <a:srgbClr val="000000"/>
                </a:solidFill>
                <a:effectLst/>
              </a:rPr>
              <a:t>Annotational</a:t>
            </a:r>
            <a:r>
              <a:rPr lang="en-GB" b="0" i="0" dirty="0">
                <a:solidFill>
                  <a:srgbClr val="000000"/>
                </a:solidFill>
                <a:effectLst/>
              </a:rPr>
              <a:t> things</a:t>
            </a:r>
          </a:p>
          <a:p>
            <a:pPr marL="0" indent="0">
              <a:buNone/>
            </a:pPr>
            <a:endParaRPr lang="en-IN" dirty="0"/>
          </a:p>
        </p:txBody>
      </p:sp>
    </p:spTree>
    <p:extLst>
      <p:ext uri="{BB962C8B-B14F-4D97-AF65-F5344CB8AC3E}">
        <p14:creationId xmlns:p14="http://schemas.microsoft.com/office/powerpoint/2010/main" val="6309566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5D46D-0D1C-4568-8917-45163AAD8AC7}"/>
              </a:ext>
            </a:extLst>
          </p:cNvPr>
          <p:cNvSpPr>
            <a:spLocks noGrp="1"/>
          </p:cNvSpPr>
          <p:nvPr>
            <p:ph type="title"/>
          </p:nvPr>
        </p:nvSpPr>
        <p:spPr/>
        <p:txBody>
          <a:bodyPr/>
          <a:lstStyle/>
          <a:p>
            <a:r>
              <a:rPr lang="en-GB" dirty="0"/>
              <a:t>UML building blocks</a:t>
            </a:r>
            <a:endParaRPr lang="en-IN" dirty="0"/>
          </a:p>
        </p:txBody>
      </p:sp>
      <p:sp>
        <p:nvSpPr>
          <p:cNvPr id="3" name="Content Placeholder 2">
            <a:extLst>
              <a:ext uri="{FF2B5EF4-FFF2-40B4-BE49-F238E27FC236}">
                <a16:creationId xmlns:a16="http://schemas.microsoft.com/office/drawing/2014/main" id="{65B506C1-F5D0-412F-8B66-7999A6A07729}"/>
              </a:ext>
            </a:extLst>
          </p:cNvPr>
          <p:cNvSpPr>
            <a:spLocks noGrp="1"/>
          </p:cNvSpPr>
          <p:nvPr>
            <p:ph idx="1"/>
          </p:nvPr>
        </p:nvSpPr>
        <p:spPr>
          <a:xfrm>
            <a:off x="1154954" y="2384425"/>
            <a:ext cx="8825659" cy="3416300"/>
          </a:xfrm>
        </p:spPr>
        <p:txBody>
          <a:bodyPr/>
          <a:lstStyle/>
          <a:p>
            <a:pPr marL="0" indent="0" algn="just">
              <a:buNone/>
            </a:pPr>
            <a:r>
              <a:rPr lang="en-GB" b="1" i="0" u="sng" dirty="0">
                <a:solidFill>
                  <a:srgbClr val="610B4B"/>
                </a:solidFill>
                <a:effectLst/>
              </a:rPr>
              <a:t>Structural things</a:t>
            </a:r>
          </a:p>
          <a:p>
            <a:pPr algn="just"/>
            <a:r>
              <a:rPr lang="en-GB" b="0" i="0" dirty="0">
                <a:solidFill>
                  <a:srgbClr val="333333"/>
                </a:solidFill>
                <a:effectLst/>
              </a:rPr>
              <a:t>Nouns that depicts the static </a:t>
            </a:r>
            <a:r>
              <a:rPr lang="en-GB" b="0" i="0" dirty="0" err="1">
                <a:solidFill>
                  <a:srgbClr val="333333"/>
                </a:solidFill>
                <a:effectLst/>
              </a:rPr>
              <a:t>behavior</a:t>
            </a:r>
            <a:r>
              <a:rPr lang="en-GB" b="0" i="0" dirty="0">
                <a:solidFill>
                  <a:srgbClr val="333333"/>
                </a:solidFill>
                <a:effectLst/>
              </a:rPr>
              <a:t> of a model is termed as structural things. </a:t>
            </a:r>
          </a:p>
          <a:p>
            <a:pPr algn="just"/>
            <a:r>
              <a:rPr lang="en-GB" b="0" i="0" dirty="0">
                <a:solidFill>
                  <a:srgbClr val="333333"/>
                </a:solidFill>
                <a:effectLst/>
              </a:rPr>
              <a:t>They display the physical and conceptual components.</a:t>
            </a:r>
          </a:p>
          <a:p>
            <a:pPr algn="just"/>
            <a:r>
              <a:rPr lang="en-GB" b="0" i="0" dirty="0">
                <a:solidFill>
                  <a:srgbClr val="333333"/>
                </a:solidFill>
                <a:effectLst/>
              </a:rPr>
              <a:t>They include class, object, interface, node, collaboration, component, and a use case.</a:t>
            </a:r>
            <a:endParaRPr lang="en-GB" dirty="0">
              <a:solidFill>
                <a:srgbClr val="333333"/>
              </a:solidFill>
            </a:endParaRPr>
          </a:p>
          <a:p>
            <a:pPr algn="just"/>
            <a:endParaRPr lang="en-GB" b="0" i="0" dirty="0">
              <a:solidFill>
                <a:srgbClr val="333333"/>
              </a:solidFill>
              <a:effectLst/>
              <a:latin typeface="inter-regular"/>
            </a:endParaRPr>
          </a:p>
          <a:p>
            <a:endParaRPr lang="en-IN" dirty="0"/>
          </a:p>
        </p:txBody>
      </p:sp>
    </p:spTree>
    <p:extLst>
      <p:ext uri="{BB962C8B-B14F-4D97-AF65-F5344CB8AC3E}">
        <p14:creationId xmlns:p14="http://schemas.microsoft.com/office/powerpoint/2010/main" val="1192387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1DE3271-DD99-4DEF-AF9F-84397884C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Shape 72">
            <a:extLst>
              <a:ext uri="{FF2B5EF4-FFF2-40B4-BE49-F238E27FC236}">
                <a16:creationId xmlns:a16="http://schemas.microsoft.com/office/drawing/2014/main" id="{E06A31CE-F9B6-4BA2-8685-60F3524D0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5" name="Freeform 5">
            <a:extLst>
              <a:ext uri="{FF2B5EF4-FFF2-40B4-BE49-F238E27FC236}">
                <a16:creationId xmlns:a16="http://schemas.microsoft.com/office/drawing/2014/main" id="{8ADF14A3-1454-4B74-8B4A-CB197D7A7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77" name="Freeform 5">
            <a:extLst>
              <a:ext uri="{FF2B5EF4-FFF2-40B4-BE49-F238E27FC236}">
                <a16:creationId xmlns:a16="http://schemas.microsoft.com/office/drawing/2014/main" id="{EC19D556-0251-4E87-AE24-890965BAD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8AEB709-CD28-4F40-A2A3-967CEFD08DE9}"/>
              </a:ext>
            </a:extLst>
          </p:cNvPr>
          <p:cNvSpPr>
            <a:spLocks noGrp="1"/>
          </p:cNvSpPr>
          <p:nvPr>
            <p:ph type="title"/>
          </p:nvPr>
        </p:nvSpPr>
        <p:spPr>
          <a:xfrm>
            <a:off x="639098" y="629265"/>
            <a:ext cx="5132438" cy="1622322"/>
          </a:xfrm>
        </p:spPr>
        <p:txBody>
          <a:bodyPr>
            <a:normAutofit/>
          </a:bodyPr>
          <a:lstStyle/>
          <a:p>
            <a:r>
              <a:rPr lang="en-GB" dirty="0">
                <a:solidFill>
                  <a:schemeClr val="tx1"/>
                </a:solidFill>
              </a:rPr>
              <a:t>UML building blocks</a:t>
            </a:r>
            <a:endParaRPr lang="en-IN" dirty="0">
              <a:solidFill>
                <a:schemeClr val="tx1"/>
              </a:solidFill>
            </a:endParaRPr>
          </a:p>
        </p:txBody>
      </p:sp>
      <p:sp>
        <p:nvSpPr>
          <p:cNvPr id="79" name="Rectangle 78">
            <a:extLst>
              <a:ext uri="{FF2B5EF4-FFF2-40B4-BE49-F238E27FC236}">
                <a16:creationId xmlns:a16="http://schemas.microsoft.com/office/drawing/2014/main" id="{CBC3C8C6-98E2-45EF-AEFC-30C0DBA0E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D6823D-EFC4-47BB-A227-04D0B25CCB15}"/>
              </a:ext>
            </a:extLst>
          </p:cNvPr>
          <p:cNvSpPr>
            <a:spLocks noGrp="1"/>
          </p:cNvSpPr>
          <p:nvPr>
            <p:ph idx="1"/>
          </p:nvPr>
        </p:nvSpPr>
        <p:spPr>
          <a:xfrm>
            <a:off x="639098" y="2418735"/>
            <a:ext cx="5132439" cy="3811742"/>
          </a:xfrm>
        </p:spPr>
        <p:txBody>
          <a:bodyPr anchor="ctr">
            <a:normAutofit/>
          </a:bodyPr>
          <a:lstStyle/>
          <a:p>
            <a:r>
              <a:rPr lang="en-GB" b="1" i="0" dirty="0">
                <a:solidFill>
                  <a:schemeClr val="tx1"/>
                </a:solidFill>
                <a:effectLst/>
              </a:rPr>
              <a:t>Class:</a:t>
            </a:r>
            <a:r>
              <a:rPr lang="en-GB" b="0" i="0" dirty="0">
                <a:solidFill>
                  <a:schemeClr val="tx1"/>
                </a:solidFill>
                <a:effectLst/>
              </a:rPr>
              <a:t> A Class is a set of identical things that outlines the functionality and properties of an object.</a:t>
            </a:r>
            <a:endParaRPr lang="en-GB" dirty="0">
              <a:solidFill>
                <a:schemeClr val="tx1"/>
              </a:solidFill>
            </a:endParaRPr>
          </a:p>
          <a:p>
            <a:r>
              <a:rPr lang="en-GB" b="1" i="0" dirty="0">
                <a:solidFill>
                  <a:schemeClr val="tx1"/>
                </a:solidFill>
                <a:effectLst/>
              </a:rPr>
              <a:t>Object:</a:t>
            </a:r>
            <a:r>
              <a:rPr lang="en-GB" b="0" i="0" dirty="0">
                <a:solidFill>
                  <a:schemeClr val="tx1"/>
                </a:solidFill>
                <a:effectLst/>
              </a:rPr>
              <a:t>: An individual that describes the </a:t>
            </a:r>
            <a:r>
              <a:rPr lang="en-GB" b="0" i="0" dirty="0" err="1">
                <a:solidFill>
                  <a:schemeClr val="tx1"/>
                </a:solidFill>
                <a:effectLst/>
              </a:rPr>
              <a:t>behavior</a:t>
            </a:r>
            <a:r>
              <a:rPr lang="en-GB" b="0" i="0" dirty="0">
                <a:solidFill>
                  <a:schemeClr val="tx1"/>
                </a:solidFill>
                <a:effectLst/>
              </a:rPr>
              <a:t> and the functions of a system.</a:t>
            </a:r>
          </a:p>
          <a:p>
            <a:endParaRPr lang="en-GB" dirty="0">
              <a:solidFill>
                <a:schemeClr val="tx1"/>
              </a:solidFill>
            </a:endParaRPr>
          </a:p>
          <a:p>
            <a:endParaRPr lang="en-GB" b="0" i="0" dirty="0">
              <a:solidFill>
                <a:schemeClr val="tx1"/>
              </a:solidFill>
              <a:effectLst/>
            </a:endParaRPr>
          </a:p>
          <a:p>
            <a:endParaRPr lang="en-IN" dirty="0">
              <a:solidFill>
                <a:schemeClr val="tx1"/>
              </a:solidFill>
            </a:endParaRPr>
          </a:p>
        </p:txBody>
      </p:sp>
      <p:pic>
        <p:nvPicPr>
          <p:cNvPr id="4" name="Picture 2" descr="UML-Building Blocks">
            <a:extLst>
              <a:ext uri="{FF2B5EF4-FFF2-40B4-BE49-F238E27FC236}">
                <a16:creationId xmlns:a16="http://schemas.microsoft.com/office/drawing/2014/main" id="{639DE357-8854-4BD1-AADD-DDF5D7E3C1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68396" y="645107"/>
            <a:ext cx="2721587" cy="27103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ML-Building Blocks">
            <a:extLst>
              <a:ext uri="{FF2B5EF4-FFF2-40B4-BE49-F238E27FC236}">
                <a16:creationId xmlns:a16="http://schemas.microsoft.com/office/drawing/2014/main" id="{DE123F96-EBC6-45CC-9F9A-92E046F640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66468" y="3520086"/>
            <a:ext cx="2721588"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97106"/>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5" name="Freeform: Shape 74">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6857A1CD-F85C-4029-83E9-402324A99CFF}"/>
              </a:ext>
            </a:extLst>
          </p:cNvPr>
          <p:cNvSpPr>
            <a:spLocks noGrp="1"/>
          </p:cNvSpPr>
          <p:nvPr>
            <p:ph type="title"/>
          </p:nvPr>
        </p:nvSpPr>
        <p:spPr>
          <a:xfrm>
            <a:off x="639098" y="629265"/>
            <a:ext cx="6072776" cy="1622322"/>
          </a:xfrm>
        </p:spPr>
        <p:txBody>
          <a:bodyPr>
            <a:normAutofit/>
          </a:bodyPr>
          <a:lstStyle/>
          <a:p>
            <a:r>
              <a:rPr lang="en-GB" dirty="0">
                <a:solidFill>
                  <a:schemeClr val="tx1"/>
                </a:solidFill>
              </a:rPr>
              <a:t>UML building blocks</a:t>
            </a:r>
            <a:endParaRPr lang="en-IN" dirty="0">
              <a:solidFill>
                <a:srgbClr val="FFFFFE"/>
              </a:solidFill>
            </a:endParaRPr>
          </a:p>
        </p:txBody>
      </p:sp>
      <p:sp>
        <p:nvSpPr>
          <p:cNvPr id="81" name="Rectangle 80">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6DE4F28-5787-4275-9180-53951F993B97}"/>
              </a:ext>
            </a:extLst>
          </p:cNvPr>
          <p:cNvSpPr>
            <a:spLocks noGrp="1"/>
          </p:cNvSpPr>
          <p:nvPr>
            <p:ph idx="1"/>
          </p:nvPr>
        </p:nvSpPr>
        <p:spPr>
          <a:xfrm>
            <a:off x="639098" y="2418735"/>
            <a:ext cx="6072776" cy="3811740"/>
          </a:xfrm>
        </p:spPr>
        <p:txBody>
          <a:bodyPr anchor="ctr">
            <a:normAutofit/>
          </a:bodyPr>
          <a:lstStyle/>
          <a:p>
            <a:r>
              <a:rPr lang="en-GB" b="1" i="0" dirty="0">
                <a:solidFill>
                  <a:srgbClr val="FFFFFE"/>
                </a:solidFill>
                <a:effectLst/>
              </a:rPr>
              <a:t>Interface:</a:t>
            </a:r>
            <a:r>
              <a:rPr lang="en-GB" b="0" i="0" dirty="0">
                <a:solidFill>
                  <a:srgbClr val="FFFFFE"/>
                </a:solidFill>
                <a:effectLst/>
              </a:rPr>
              <a:t> A set of operations that describes the functionality of a class, which is implemented whenever an interface is implemented.</a:t>
            </a:r>
            <a:endParaRPr lang="en-GB" dirty="0">
              <a:solidFill>
                <a:srgbClr val="FFFFFE"/>
              </a:solidFill>
            </a:endParaRPr>
          </a:p>
          <a:p>
            <a:r>
              <a:rPr lang="en-GB" b="1" i="0" dirty="0">
                <a:solidFill>
                  <a:srgbClr val="FFFFFE"/>
                </a:solidFill>
                <a:effectLst/>
              </a:rPr>
              <a:t>Collaboration:</a:t>
            </a:r>
            <a:r>
              <a:rPr lang="en-GB" b="0" i="0" dirty="0">
                <a:solidFill>
                  <a:srgbClr val="FFFFFE"/>
                </a:solidFill>
                <a:effectLst/>
              </a:rPr>
              <a:t> It represents the interaction between things that is done to meet the goal. It is symbolized as a dotted ellipse with its name written inside it.</a:t>
            </a:r>
            <a:endParaRPr lang="en-IN" dirty="0">
              <a:solidFill>
                <a:srgbClr val="FFFFFE"/>
              </a:solidFill>
            </a:endParaRPr>
          </a:p>
        </p:txBody>
      </p:sp>
      <p:pic>
        <p:nvPicPr>
          <p:cNvPr id="3074" name="Picture 2" descr="UML-Building Blocks">
            <a:extLst>
              <a:ext uri="{FF2B5EF4-FFF2-40B4-BE49-F238E27FC236}">
                <a16:creationId xmlns:a16="http://schemas.microsoft.com/office/drawing/2014/main" id="{8AE6841F-6DD5-4B9F-86A0-9E71604B8A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5690" y="645107"/>
            <a:ext cx="2710388" cy="27103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ML-Building Blocks">
            <a:extLst>
              <a:ext uri="{FF2B5EF4-FFF2-40B4-BE49-F238E27FC236}">
                <a16:creationId xmlns:a16="http://schemas.microsoft.com/office/drawing/2014/main" id="{CE646A2E-3499-4DAB-9DED-0743D99369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18226" y="3632221"/>
            <a:ext cx="4125317" cy="2486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70077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7F21-8902-4C0D-A596-72DF1E301A31}"/>
              </a:ext>
            </a:extLst>
          </p:cNvPr>
          <p:cNvSpPr>
            <a:spLocks noGrp="1"/>
          </p:cNvSpPr>
          <p:nvPr>
            <p:ph type="title"/>
          </p:nvPr>
        </p:nvSpPr>
        <p:spPr/>
        <p:txBody>
          <a:bodyPr/>
          <a:lstStyle/>
          <a:p>
            <a:r>
              <a:rPr lang="en-GB" dirty="0"/>
              <a:t>Difference between Traditional and Object Oriented Approach</a:t>
            </a:r>
            <a:endParaRPr lang="en-IN" dirty="0"/>
          </a:p>
        </p:txBody>
      </p:sp>
      <p:pic>
        <p:nvPicPr>
          <p:cNvPr id="5" name="Content Placeholder 4">
            <a:extLst>
              <a:ext uri="{FF2B5EF4-FFF2-40B4-BE49-F238E27FC236}">
                <a16:creationId xmlns:a16="http://schemas.microsoft.com/office/drawing/2014/main" id="{825CAB31-5BBA-4A01-A701-BD51667C4E17}"/>
              </a:ext>
            </a:extLst>
          </p:cNvPr>
          <p:cNvPicPr>
            <a:picLocks noGrp="1" noChangeAspect="1"/>
          </p:cNvPicPr>
          <p:nvPr>
            <p:ph idx="1"/>
          </p:nvPr>
        </p:nvPicPr>
        <p:blipFill>
          <a:blip r:embed="rId2"/>
          <a:stretch>
            <a:fillRect/>
          </a:stretch>
        </p:blipFill>
        <p:spPr>
          <a:xfrm>
            <a:off x="1222375" y="2832537"/>
            <a:ext cx="8824913" cy="3224925"/>
          </a:xfrm>
        </p:spPr>
      </p:pic>
    </p:spTree>
    <p:extLst>
      <p:ext uri="{BB962C8B-B14F-4D97-AF65-F5344CB8AC3E}">
        <p14:creationId xmlns:p14="http://schemas.microsoft.com/office/powerpoint/2010/main" val="29293631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54674-793A-4C8A-AAFC-940AF078D888}"/>
              </a:ext>
            </a:extLst>
          </p:cNvPr>
          <p:cNvSpPr>
            <a:spLocks noGrp="1"/>
          </p:cNvSpPr>
          <p:nvPr>
            <p:ph type="title"/>
          </p:nvPr>
        </p:nvSpPr>
        <p:spPr/>
        <p:txBody>
          <a:bodyPr/>
          <a:lstStyle/>
          <a:p>
            <a:r>
              <a:rPr lang="en-GB" dirty="0">
                <a:solidFill>
                  <a:schemeClr val="bg1"/>
                </a:solidFill>
              </a:rPr>
              <a:t>UML building blocks</a:t>
            </a:r>
            <a:endParaRPr lang="en-IN" dirty="0">
              <a:solidFill>
                <a:schemeClr val="bg1"/>
              </a:solidFill>
            </a:endParaRPr>
          </a:p>
        </p:txBody>
      </p:sp>
      <p:sp>
        <p:nvSpPr>
          <p:cNvPr id="3" name="Content Placeholder 2">
            <a:extLst>
              <a:ext uri="{FF2B5EF4-FFF2-40B4-BE49-F238E27FC236}">
                <a16:creationId xmlns:a16="http://schemas.microsoft.com/office/drawing/2014/main" id="{ED0207EE-B10D-44A4-A242-AAE3D0330993}"/>
              </a:ext>
            </a:extLst>
          </p:cNvPr>
          <p:cNvSpPr>
            <a:spLocks noGrp="1"/>
          </p:cNvSpPr>
          <p:nvPr>
            <p:ph idx="1"/>
          </p:nvPr>
        </p:nvSpPr>
        <p:spPr/>
        <p:txBody>
          <a:bodyPr/>
          <a:lstStyle/>
          <a:p>
            <a:r>
              <a:rPr lang="en-GB" b="1" i="0" dirty="0">
                <a:solidFill>
                  <a:srgbClr val="333333"/>
                </a:solidFill>
                <a:effectLst/>
              </a:rPr>
              <a:t>Use case:</a:t>
            </a:r>
            <a:r>
              <a:rPr lang="en-GB" b="0" i="0" dirty="0">
                <a:solidFill>
                  <a:srgbClr val="333333"/>
                </a:solidFill>
                <a:effectLst/>
              </a:rPr>
              <a:t> Use case is the core concept of object-oriented </a:t>
            </a:r>
            <a:r>
              <a:rPr lang="en-GB" b="0" i="0" dirty="0" err="1">
                <a:solidFill>
                  <a:srgbClr val="333333"/>
                </a:solidFill>
                <a:effectLst/>
              </a:rPr>
              <a:t>modeling</a:t>
            </a:r>
            <a:r>
              <a:rPr lang="en-GB" b="0" i="0" dirty="0">
                <a:solidFill>
                  <a:srgbClr val="333333"/>
                </a:solidFill>
                <a:effectLst/>
              </a:rPr>
              <a:t>. It portrays a set of actions executed by a system to achieve the goal.</a:t>
            </a:r>
          </a:p>
          <a:p>
            <a:endParaRPr lang="en-GB" dirty="0">
              <a:solidFill>
                <a:srgbClr val="333333"/>
              </a:solidFill>
            </a:endParaRPr>
          </a:p>
          <a:p>
            <a:endParaRPr lang="en-GB" dirty="0">
              <a:solidFill>
                <a:srgbClr val="333333"/>
              </a:solidFill>
            </a:endParaRPr>
          </a:p>
          <a:p>
            <a:endParaRPr lang="en-GB" dirty="0">
              <a:solidFill>
                <a:srgbClr val="333333"/>
              </a:solidFill>
            </a:endParaRPr>
          </a:p>
          <a:p>
            <a:endParaRPr lang="en-GB" dirty="0">
              <a:solidFill>
                <a:srgbClr val="333333"/>
              </a:solidFill>
            </a:endParaRPr>
          </a:p>
          <a:p>
            <a:r>
              <a:rPr lang="en-GB" b="1" i="0" dirty="0">
                <a:solidFill>
                  <a:srgbClr val="333333"/>
                </a:solidFill>
                <a:effectLst/>
              </a:rPr>
              <a:t>Actor:</a:t>
            </a:r>
            <a:r>
              <a:rPr lang="en-GB" b="0" i="0" dirty="0">
                <a:solidFill>
                  <a:srgbClr val="333333"/>
                </a:solidFill>
                <a:effectLst/>
              </a:rPr>
              <a:t> It comes under the use case diagrams. It is an object that interacts with the system, for example, a user.</a:t>
            </a:r>
          </a:p>
          <a:p>
            <a:endParaRPr lang="en-IN" dirty="0"/>
          </a:p>
        </p:txBody>
      </p:sp>
      <p:pic>
        <p:nvPicPr>
          <p:cNvPr id="4098" name="Picture 2" descr="UML-Building Blocks">
            <a:extLst>
              <a:ext uri="{FF2B5EF4-FFF2-40B4-BE49-F238E27FC236}">
                <a16:creationId xmlns:a16="http://schemas.microsoft.com/office/drawing/2014/main" id="{C439DE5F-6F1A-4B53-9ADB-484FAA97C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255" y="3233420"/>
            <a:ext cx="192405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ML-Building Blocks">
            <a:extLst>
              <a:ext uri="{FF2B5EF4-FFF2-40B4-BE49-F238E27FC236}">
                <a16:creationId xmlns:a16="http://schemas.microsoft.com/office/drawing/2014/main" id="{69293A41-2D54-45E7-858D-D28607A24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080" y="5250815"/>
            <a:ext cx="1066800"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7797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2C6E0B7-C37D-4D54-8F3E-8D9F9097F6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5" name="Freeform: Shape 74">
            <a:extLst>
              <a:ext uri="{FF2B5EF4-FFF2-40B4-BE49-F238E27FC236}">
                <a16:creationId xmlns:a16="http://schemas.microsoft.com/office/drawing/2014/main" id="{B7B653ED-BC47-4D34-B612-473D6AFAD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90102" y="977273"/>
            <a:ext cx="6053670" cy="4903455"/>
          </a:xfrm>
          <a:custGeom>
            <a:avLst/>
            <a:gdLst>
              <a:gd name="connsiteX0" fmla="*/ 6053670 w 6053670"/>
              <a:gd name="connsiteY0" fmla="*/ 1098 h 4903455"/>
              <a:gd name="connsiteX1" fmla="*/ 6053670 w 6053670"/>
              <a:gd name="connsiteY1" fmla="*/ 424590 h 4903455"/>
              <a:gd name="connsiteX2" fmla="*/ 6053670 w 6053670"/>
              <a:gd name="connsiteY2" fmla="*/ 1254558 h 4903455"/>
              <a:gd name="connsiteX3" fmla="*/ 6053670 w 6053670"/>
              <a:gd name="connsiteY3" fmla="*/ 4903455 h 4903455"/>
              <a:gd name="connsiteX4" fmla="*/ 0 w 6053670"/>
              <a:gd name="connsiteY4" fmla="*/ 4903455 h 4903455"/>
              <a:gd name="connsiteX5" fmla="*/ 0 w 6053670"/>
              <a:gd name="connsiteY5" fmla="*/ 1249853 h 4903455"/>
              <a:gd name="connsiteX6" fmla="*/ 0 w 6053670"/>
              <a:gd name="connsiteY6" fmla="*/ 424590 h 4903455"/>
              <a:gd name="connsiteX7" fmla="*/ 0 w 6053670"/>
              <a:gd name="connsiteY7" fmla="*/ 0 h 4903455"/>
              <a:gd name="connsiteX8" fmla="*/ 35717 w 6053670"/>
              <a:gd name="connsiteY8" fmla="*/ 5488 h 4903455"/>
              <a:gd name="connsiteX9" fmla="*/ 140445 w 6053670"/>
              <a:gd name="connsiteY9" fmla="*/ 21641 h 4903455"/>
              <a:gd name="connsiteX10" fmla="*/ 216722 w 6053670"/>
              <a:gd name="connsiteY10" fmla="*/ 32932 h 4903455"/>
              <a:gd name="connsiteX11" fmla="*/ 307527 w 6053670"/>
              <a:gd name="connsiteY11" fmla="*/ 44850 h 4903455"/>
              <a:gd name="connsiteX12" fmla="*/ 415282 w 6053670"/>
              <a:gd name="connsiteY12" fmla="*/ 59121 h 4903455"/>
              <a:gd name="connsiteX13" fmla="*/ 534539 w 6053670"/>
              <a:gd name="connsiteY13" fmla="*/ 74175 h 4903455"/>
              <a:gd name="connsiteX14" fmla="*/ 668931 w 6053670"/>
              <a:gd name="connsiteY14" fmla="*/ 90014 h 4903455"/>
              <a:gd name="connsiteX15" fmla="*/ 815430 w 6053670"/>
              <a:gd name="connsiteY15" fmla="*/ 106794 h 4903455"/>
              <a:gd name="connsiteX16" fmla="*/ 974641 w 6053670"/>
              <a:gd name="connsiteY16" fmla="*/ 123574 h 4903455"/>
              <a:gd name="connsiteX17" fmla="*/ 1144144 w 6053670"/>
              <a:gd name="connsiteY17" fmla="*/ 140667 h 4903455"/>
              <a:gd name="connsiteX18" fmla="*/ 1326965 w 6053670"/>
              <a:gd name="connsiteY18" fmla="*/ 156506 h 4903455"/>
              <a:gd name="connsiteX19" fmla="*/ 1518261 w 6053670"/>
              <a:gd name="connsiteY19" fmla="*/ 171717 h 4903455"/>
              <a:gd name="connsiteX20" fmla="*/ 1720453 w 6053670"/>
              <a:gd name="connsiteY20" fmla="*/ 185518 h 4903455"/>
              <a:gd name="connsiteX21" fmla="*/ 1931121 w 6053670"/>
              <a:gd name="connsiteY21" fmla="*/ 198690 h 4903455"/>
              <a:gd name="connsiteX22" fmla="*/ 2150869 w 6053670"/>
              <a:gd name="connsiteY22" fmla="*/ 211079 h 4903455"/>
              <a:gd name="connsiteX23" fmla="*/ 2263467 w 6053670"/>
              <a:gd name="connsiteY23" fmla="*/ 215470 h 4903455"/>
              <a:gd name="connsiteX24" fmla="*/ 2378487 w 6053670"/>
              <a:gd name="connsiteY24" fmla="*/ 220332 h 4903455"/>
              <a:gd name="connsiteX25" fmla="*/ 2495323 w 6053670"/>
              <a:gd name="connsiteY25" fmla="*/ 224879 h 4903455"/>
              <a:gd name="connsiteX26" fmla="*/ 2612764 w 6053670"/>
              <a:gd name="connsiteY26" fmla="*/ 227859 h 4903455"/>
              <a:gd name="connsiteX27" fmla="*/ 2732627 w 6053670"/>
              <a:gd name="connsiteY27" fmla="*/ 230525 h 4903455"/>
              <a:gd name="connsiteX28" fmla="*/ 2853700 w 6053670"/>
              <a:gd name="connsiteY28" fmla="*/ 233348 h 4903455"/>
              <a:gd name="connsiteX29" fmla="*/ 2977195 w 6053670"/>
              <a:gd name="connsiteY29" fmla="*/ 235229 h 4903455"/>
              <a:gd name="connsiteX30" fmla="*/ 3101900 w 6053670"/>
              <a:gd name="connsiteY30" fmla="*/ 235229 h 4903455"/>
              <a:gd name="connsiteX31" fmla="*/ 3227817 w 6053670"/>
              <a:gd name="connsiteY31" fmla="*/ 236170 h 4903455"/>
              <a:gd name="connsiteX32" fmla="*/ 3354944 w 6053670"/>
              <a:gd name="connsiteY32" fmla="*/ 235229 h 4903455"/>
              <a:gd name="connsiteX33" fmla="*/ 3483887 w 6053670"/>
              <a:gd name="connsiteY33" fmla="*/ 233348 h 4903455"/>
              <a:gd name="connsiteX34" fmla="*/ 3612830 w 6053670"/>
              <a:gd name="connsiteY34" fmla="*/ 231623 h 4903455"/>
              <a:gd name="connsiteX35" fmla="*/ 3743589 w 6053670"/>
              <a:gd name="connsiteY35" fmla="*/ 227859 h 4903455"/>
              <a:gd name="connsiteX36" fmla="*/ 3875559 w 6053670"/>
              <a:gd name="connsiteY36" fmla="*/ 223938 h 4903455"/>
              <a:gd name="connsiteX37" fmla="*/ 4007529 w 6053670"/>
              <a:gd name="connsiteY37" fmla="*/ 219391 h 4903455"/>
              <a:gd name="connsiteX38" fmla="*/ 4140710 w 6053670"/>
              <a:gd name="connsiteY38" fmla="*/ 212961 h 4903455"/>
              <a:gd name="connsiteX39" fmla="*/ 4275102 w 6053670"/>
              <a:gd name="connsiteY39" fmla="*/ 205277 h 4903455"/>
              <a:gd name="connsiteX40" fmla="*/ 4410098 w 6053670"/>
              <a:gd name="connsiteY40" fmla="*/ 197907 h 4903455"/>
              <a:gd name="connsiteX41" fmla="*/ 4545096 w 6053670"/>
              <a:gd name="connsiteY41" fmla="*/ 188498 h 4903455"/>
              <a:gd name="connsiteX42" fmla="*/ 4681909 w 6053670"/>
              <a:gd name="connsiteY42" fmla="*/ 177207 h 4903455"/>
              <a:gd name="connsiteX43" fmla="*/ 4816905 w 6053670"/>
              <a:gd name="connsiteY43" fmla="*/ 165916 h 4903455"/>
              <a:gd name="connsiteX44" fmla="*/ 4954323 w 6053670"/>
              <a:gd name="connsiteY44" fmla="*/ 152899 h 4903455"/>
              <a:gd name="connsiteX45" fmla="*/ 5092347 w 6053670"/>
              <a:gd name="connsiteY45" fmla="*/ 138629 h 4903455"/>
              <a:gd name="connsiteX46" fmla="*/ 5228555 w 6053670"/>
              <a:gd name="connsiteY46" fmla="*/ 123574 h 4903455"/>
              <a:gd name="connsiteX47" fmla="*/ 5366578 w 6053670"/>
              <a:gd name="connsiteY47" fmla="*/ 106010 h 4903455"/>
              <a:gd name="connsiteX48" fmla="*/ 5503997 w 6053670"/>
              <a:gd name="connsiteY48" fmla="*/ 87192 h 4903455"/>
              <a:gd name="connsiteX49" fmla="*/ 5642020 w 6053670"/>
              <a:gd name="connsiteY49" fmla="*/ 68530 h 4903455"/>
              <a:gd name="connsiteX50" fmla="*/ 5779438 w 6053670"/>
              <a:gd name="connsiteY50" fmla="*/ 46733 h 4903455"/>
              <a:gd name="connsiteX51" fmla="*/ 5916251 w 6053670"/>
              <a:gd name="connsiteY51" fmla="*/ 24464 h 4903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4903455">
                <a:moveTo>
                  <a:pt x="6053670" y="1098"/>
                </a:moveTo>
                <a:lnTo>
                  <a:pt x="6053670" y="424590"/>
                </a:lnTo>
                <a:lnTo>
                  <a:pt x="6053670" y="1254558"/>
                </a:lnTo>
                <a:lnTo>
                  <a:pt x="6053670" y="4903455"/>
                </a:lnTo>
                <a:lnTo>
                  <a:pt x="0" y="4903455"/>
                </a:lnTo>
                <a:lnTo>
                  <a:pt x="0" y="1249853"/>
                </a:lnTo>
                <a:lnTo>
                  <a:pt x="0" y="424590"/>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B93D812D-BB26-4FDD-A218-F6F71E737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Freeform 5">
            <a:extLst>
              <a:ext uri="{FF2B5EF4-FFF2-40B4-BE49-F238E27FC236}">
                <a16:creationId xmlns:a16="http://schemas.microsoft.com/office/drawing/2014/main" id="{EEA99C6C-BC37-4408-9F74-3DDB1060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12D0AEE9-5F9D-4778-93D6-14F05B1EB9A3}"/>
              </a:ext>
            </a:extLst>
          </p:cNvPr>
          <p:cNvSpPr>
            <a:spLocks noGrp="1"/>
          </p:cNvSpPr>
          <p:nvPr>
            <p:ph type="title"/>
          </p:nvPr>
        </p:nvSpPr>
        <p:spPr>
          <a:xfrm>
            <a:off x="639098" y="629265"/>
            <a:ext cx="6072776" cy="1622322"/>
          </a:xfrm>
        </p:spPr>
        <p:txBody>
          <a:bodyPr>
            <a:normAutofit/>
          </a:bodyPr>
          <a:lstStyle/>
          <a:p>
            <a:r>
              <a:rPr lang="en-GB" dirty="0">
                <a:solidFill>
                  <a:schemeClr val="tx1"/>
                </a:solidFill>
              </a:rPr>
              <a:t>UML building blocks</a:t>
            </a:r>
            <a:endParaRPr lang="en-IN" dirty="0">
              <a:solidFill>
                <a:schemeClr val="tx1"/>
              </a:solidFill>
            </a:endParaRPr>
          </a:p>
        </p:txBody>
      </p:sp>
      <p:sp>
        <p:nvSpPr>
          <p:cNvPr id="81" name="Rectangle 80">
            <a:extLst>
              <a:ext uri="{FF2B5EF4-FFF2-40B4-BE49-F238E27FC236}">
                <a16:creationId xmlns:a16="http://schemas.microsoft.com/office/drawing/2014/main" id="{924C0032-B592-45AB-AD23-5A4BD369B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id="{89BF1F84-E7C7-42A7-911D-8E48AF671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C3CFCFE-6522-4333-8CB1-16DB80E7E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F7FC25-75B4-419D-B4E0-C4CB37686F15}"/>
              </a:ext>
            </a:extLst>
          </p:cNvPr>
          <p:cNvSpPr>
            <a:spLocks noGrp="1"/>
          </p:cNvSpPr>
          <p:nvPr>
            <p:ph idx="1"/>
          </p:nvPr>
        </p:nvSpPr>
        <p:spPr>
          <a:xfrm>
            <a:off x="639098" y="2418735"/>
            <a:ext cx="6072776" cy="3811740"/>
          </a:xfrm>
        </p:spPr>
        <p:txBody>
          <a:bodyPr anchor="ctr">
            <a:normAutofit/>
          </a:bodyPr>
          <a:lstStyle/>
          <a:p>
            <a:r>
              <a:rPr lang="en-GB" b="1" i="0" dirty="0">
                <a:solidFill>
                  <a:srgbClr val="FFFFFE"/>
                </a:solidFill>
                <a:effectLst/>
                <a:latin typeface="inter-bold"/>
              </a:rPr>
              <a:t>Component:</a:t>
            </a:r>
            <a:r>
              <a:rPr lang="en-GB" b="0" i="0" dirty="0">
                <a:solidFill>
                  <a:srgbClr val="FFFFFE"/>
                </a:solidFill>
                <a:effectLst/>
                <a:latin typeface="inter-regular"/>
              </a:rPr>
              <a:t> It represents the physical part of the system.</a:t>
            </a:r>
            <a:endParaRPr lang="en-GB" dirty="0">
              <a:solidFill>
                <a:srgbClr val="FFFFFE"/>
              </a:solidFill>
              <a:latin typeface="inter-regular"/>
            </a:endParaRPr>
          </a:p>
          <a:p>
            <a:r>
              <a:rPr lang="en-GB" b="1" i="0" dirty="0">
                <a:solidFill>
                  <a:srgbClr val="FFFFFE"/>
                </a:solidFill>
                <a:effectLst/>
                <a:latin typeface="inter-bold"/>
              </a:rPr>
              <a:t>Node:</a:t>
            </a:r>
            <a:r>
              <a:rPr lang="en-GB" b="0" i="0" dirty="0">
                <a:solidFill>
                  <a:srgbClr val="FFFFFE"/>
                </a:solidFill>
                <a:effectLst/>
                <a:latin typeface="inter-regular"/>
              </a:rPr>
              <a:t> A physical element that exists at run time.</a:t>
            </a:r>
          </a:p>
          <a:p>
            <a:endParaRPr lang="en-IN" dirty="0">
              <a:solidFill>
                <a:srgbClr val="FFFFFE"/>
              </a:solidFill>
            </a:endParaRPr>
          </a:p>
        </p:txBody>
      </p:sp>
      <p:pic>
        <p:nvPicPr>
          <p:cNvPr id="5124" name="Picture 4" descr="UML-Building Blocks">
            <a:extLst>
              <a:ext uri="{FF2B5EF4-FFF2-40B4-BE49-F238E27FC236}">
                <a16:creationId xmlns:a16="http://schemas.microsoft.com/office/drawing/2014/main" id="{5ACEDAC8-2D6C-45E3-AAB0-9A6C7E2A6A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25690" y="645107"/>
            <a:ext cx="2710388" cy="271038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ML-Building Blocks">
            <a:extLst>
              <a:ext uri="{FF2B5EF4-FFF2-40B4-BE49-F238E27FC236}">
                <a16:creationId xmlns:a16="http://schemas.microsoft.com/office/drawing/2014/main" id="{955F92A2-2F01-4880-8238-BE8F2768E8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64645" y="3520086"/>
            <a:ext cx="2832478"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92331"/>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92996-61A8-4BC7-A500-791D6B140F33}"/>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007C822A-2F9C-44F5-B4B5-769111385359}"/>
              </a:ext>
            </a:extLst>
          </p:cNvPr>
          <p:cNvSpPr>
            <a:spLocks noGrp="1"/>
          </p:cNvSpPr>
          <p:nvPr>
            <p:ph idx="1"/>
          </p:nvPr>
        </p:nvSpPr>
        <p:spPr/>
        <p:txBody>
          <a:bodyPr/>
          <a:lstStyle/>
          <a:p>
            <a:pPr marL="0" indent="0">
              <a:buNone/>
            </a:pPr>
            <a:r>
              <a:rPr lang="en-IN" b="1" i="0" u="sng" dirty="0" err="1">
                <a:solidFill>
                  <a:srgbClr val="610B4B"/>
                </a:solidFill>
                <a:effectLst/>
              </a:rPr>
              <a:t>Behavioral</a:t>
            </a:r>
            <a:r>
              <a:rPr lang="en-IN" b="1" i="0" u="sng" dirty="0">
                <a:solidFill>
                  <a:srgbClr val="610B4B"/>
                </a:solidFill>
                <a:effectLst/>
              </a:rPr>
              <a:t> Things</a:t>
            </a:r>
          </a:p>
          <a:p>
            <a:r>
              <a:rPr lang="en-GB" b="0" i="0" dirty="0">
                <a:solidFill>
                  <a:srgbClr val="333333"/>
                </a:solidFill>
                <a:effectLst/>
              </a:rPr>
              <a:t>They are the verbs that encompass the dynamic parts of a model. </a:t>
            </a:r>
          </a:p>
          <a:p>
            <a:r>
              <a:rPr lang="en-GB" b="0" i="0" dirty="0">
                <a:solidFill>
                  <a:srgbClr val="333333"/>
                </a:solidFill>
                <a:effectLst/>
              </a:rPr>
              <a:t>It depicts the </a:t>
            </a:r>
            <a:r>
              <a:rPr lang="en-GB" b="0" i="0" dirty="0" err="1">
                <a:solidFill>
                  <a:srgbClr val="333333"/>
                </a:solidFill>
                <a:effectLst/>
              </a:rPr>
              <a:t>behavior</a:t>
            </a:r>
            <a:r>
              <a:rPr lang="en-GB" b="0" i="0" dirty="0">
                <a:solidFill>
                  <a:srgbClr val="333333"/>
                </a:solidFill>
                <a:effectLst/>
              </a:rPr>
              <a:t> of a system. </a:t>
            </a:r>
          </a:p>
          <a:p>
            <a:r>
              <a:rPr lang="en-GB" b="0" i="0" dirty="0">
                <a:solidFill>
                  <a:srgbClr val="333333"/>
                </a:solidFill>
                <a:effectLst/>
              </a:rPr>
              <a:t>They involve state machine, activity diagram, interaction diagram, grouping things, annotation things.</a:t>
            </a:r>
          </a:p>
          <a:p>
            <a:endParaRPr lang="en-IN" dirty="0"/>
          </a:p>
        </p:txBody>
      </p:sp>
    </p:spTree>
    <p:extLst>
      <p:ext uri="{BB962C8B-B14F-4D97-AF65-F5344CB8AC3E}">
        <p14:creationId xmlns:p14="http://schemas.microsoft.com/office/powerpoint/2010/main" val="3371176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3583A-4919-47DC-8C32-E94E5FC30B91}"/>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12CD6493-A82A-4D92-BEB1-8C8809676E35}"/>
              </a:ext>
            </a:extLst>
          </p:cNvPr>
          <p:cNvSpPr>
            <a:spLocks noGrp="1"/>
          </p:cNvSpPr>
          <p:nvPr>
            <p:ph idx="1"/>
          </p:nvPr>
        </p:nvSpPr>
        <p:spPr/>
        <p:txBody>
          <a:bodyPr/>
          <a:lstStyle/>
          <a:p>
            <a:pPr marL="0" indent="0">
              <a:buNone/>
            </a:pPr>
            <a:r>
              <a:rPr lang="en-GB" b="1" i="0" u="sng" dirty="0">
                <a:solidFill>
                  <a:srgbClr val="333333"/>
                </a:solidFill>
                <a:effectLst/>
              </a:rPr>
              <a:t>State Machine:</a:t>
            </a:r>
            <a:r>
              <a:rPr lang="en-GB" b="0" i="0" u="sng" dirty="0">
                <a:solidFill>
                  <a:srgbClr val="333333"/>
                </a:solidFill>
                <a:effectLst/>
              </a:rPr>
              <a:t> </a:t>
            </a:r>
          </a:p>
          <a:p>
            <a:r>
              <a:rPr lang="en-GB" b="0" i="0" dirty="0">
                <a:solidFill>
                  <a:srgbClr val="333333"/>
                </a:solidFill>
                <a:effectLst/>
              </a:rPr>
              <a:t>It defines a sequence of states that an entity goes </a:t>
            </a:r>
          </a:p>
          <a:p>
            <a:pPr marL="0" indent="0">
              <a:buNone/>
            </a:pPr>
            <a:r>
              <a:rPr lang="en-GB" b="0" i="0" dirty="0">
                <a:solidFill>
                  <a:srgbClr val="333333"/>
                </a:solidFill>
                <a:effectLst/>
              </a:rPr>
              <a:t>     through in the software development lifecycle.</a:t>
            </a:r>
            <a:endParaRPr lang="en-IN" dirty="0"/>
          </a:p>
        </p:txBody>
      </p:sp>
      <p:pic>
        <p:nvPicPr>
          <p:cNvPr id="6146" name="Picture 2" descr="UML-Building Blocks">
            <a:extLst>
              <a:ext uri="{FF2B5EF4-FFF2-40B4-BE49-F238E27FC236}">
                <a16:creationId xmlns:a16="http://schemas.microsoft.com/office/drawing/2014/main" id="{1AF63F80-AEDA-42D0-A322-621781C6D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5030" y="2771775"/>
            <a:ext cx="230505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9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05B7-CEBD-46FE-825C-55593CB56200}"/>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23BB2441-48AF-4868-AA36-972BC1422DEE}"/>
              </a:ext>
            </a:extLst>
          </p:cNvPr>
          <p:cNvSpPr>
            <a:spLocks noGrp="1"/>
          </p:cNvSpPr>
          <p:nvPr>
            <p:ph idx="1"/>
          </p:nvPr>
        </p:nvSpPr>
        <p:spPr/>
        <p:txBody>
          <a:bodyPr/>
          <a:lstStyle/>
          <a:p>
            <a:pPr marL="0" indent="0">
              <a:buNone/>
            </a:pPr>
            <a:r>
              <a:rPr lang="en-GB" b="1" i="0" u="sng" dirty="0">
                <a:solidFill>
                  <a:srgbClr val="333333"/>
                </a:solidFill>
                <a:effectLst/>
              </a:rPr>
              <a:t>Activity Diagram:</a:t>
            </a:r>
            <a:r>
              <a:rPr lang="en-GB" b="0" i="0" u="sng" dirty="0">
                <a:solidFill>
                  <a:srgbClr val="333333"/>
                </a:solidFill>
                <a:effectLst/>
              </a:rPr>
              <a:t> </a:t>
            </a:r>
          </a:p>
          <a:p>
            <a:r>
              <a:rPr lang="en-GB" b="0" i="0" dirty="0">
                <a:solidFill>
                  <a:srgbClr val="333333"/>
                </a:solidFill>
                <a:effectLst/>
              </a:rPr>
              <a:t>It portrays all the activities accomplished by different entities of a system.</a:t>
            </a:r>
          </a:p>
          <a:p>
            <a:r>
              <a:rPr lang="en-GB" b="0" i="0" dirty="0">
                <a:solidFill>
                  <a:srgbClr val="333333"/>
                </a:solidFill>
                <a:effectLst/>
              </a:rPr>
              <a:t> It is represented the same as that of a state machine diagram.</a:t>
            </a:r>
          </a:p>
          <a:p>
            <a:endParaRPr lang="en-IN" dirty="0"/>
          </a:p>
        </p:txBody>
      </p:sp>
      <p:pic>
        <p:nvPicPr>
          <p:cNvPr id="7170" name="Picture 2" descr="UML-Building Blocks">
            <a:extLst>
              <a:ext uri="{FF2B5EF4-FFF2-40B4-BE49-F238E27FC236}">
                <a16:creationId xmlns:a16="http://schemas.microsoft.com/office/drawing/2014/main" id="{97439A4D-6E4B-444C-AC94-F92F0E7D3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996" y="2871788"/>
            <a:ext cx="230505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0195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6AB5A-83F7-4251-860A-8AC37D6D4E4F}"/>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2DB94733-4901-4668-BD33-313974EB2703}"/>
              </a:ext>
            </a:extLst>
          </p:cNvPr>
          <p:cNvSpPr>
            <a:spLocks noGrp="1"/>
          </p:cNvSpPr>
          <p:nvPr>
            <p:ph idx="1"/>
          </p:nvPr>
        </p:nvSpPr>
        <p:spPr/>
        <p:txBody>
          <a:bodyPr/>
          <a:lstStyle/>
          <a:p>
            <a:pPr algn="just"/>
            <a:r>
              <a:rPr lang="en-GB" b="1" i="0" dirty="0">
                <a:solidFill>
                  <a:srgbClr val="333333"/>
                </a:solidFill>
                <a:effectLst/>
              </a:rPr>
              <a:t>Interaction Diagram:</a:t>
            </a:r>
            <a:r>
              <a:rPr lang="en-GB" b="0" i="0" dirty="0">
                <a:solidFill>
                  <a:srgbClr val="333333"/>
                </a:solidFill>
                <a:effectLst/>
              </a:rPr>
              <a:t> It is used to envision the flow of messages between several components in a system.</a:t>
            </a:r>
          </a:p>
          <a:p>
            <a:pPr marL="0" indent="0">
              <a:buNone/>
            </a:pPr>
            <a:br>
              <a:rPr lang="en-GB" dirty="0"/>
            </a:br>
            <a:endParaRPr lang="en-IN" dirty="0"/>
          </a:p>
        </p:txBody>
      </p:sp>
      <p:pic>
        <p:nvPicPr>
          <p:cNvPr id="8194" name="Picture 2" descr="UML-Building Blocks">
            <a:extLst>
              <a:ext uri="{FF2B5EF4-FFF2-40B4-BE49-F238E27FC236}">
                <a16:creationId xmlns:a16="http://schemas.microsoft.com/office/drawing/2014/main" id="{D2278FC2-3388-4543-A8BB-A2D1D0AB8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655" y="3081973"/>
            <a:ext cx="34480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91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DB15-91CF-4B7A-9134-E754BF82C4E6}"/>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D3CC0048-25B9-4BB2-A7BB-0421FA5E1F79}"/>
              </a:ext>
            </a:extLst>
          </p:cNvPr>
          <p:cNvSpPr>
            <a:spLocks noGrp="1"/>
          </p:cNvSpPr>
          <p:nvPr>
            <p:ph idx="1"/>
          </p:nvPr>
        </p:nvSpPr>
        <p:spPr/>
        <p:txBody>
          <a:bodyPr/>
          <a:lstStyle/>
          <a:p>
            <a:pPr marL="0" indent="0">
              <a:buNone/>
            </a:pPr>
            <a:r>
              <a:rPr lang="en-IN" b="1" i="0" u="sng" dirty="0">
                <a:solidFill>
                  <a:srgbClr val="610B4B"/>
                </a:solidFill>
                <a:effectLst/>
              </a:rPr>
              <a:t>Grouping Things</a:t>
            </a:r>
          </a:p>
          <a:p>
            <a:pPr algn="just"/>
            <a:r>
              <a:rPr lang="en-GB" b="0" i="0" dirty="0">
                <a:solidFill>
                  <a:srgbClr val="333333"/>
                </a:solidFill>
                <a:effectLst/>
              </a:rPr>
              <a:t>It is a method that together binds the elements of the UML model. </a:t>
            </a:r>
          </a:p>
          <a:p>
            <a:pPr algn="just"/>
            <a:r>
              <a:rPr lang="en-GB" b="0" i="0" dirty="0">
                <a:solidFill>
                  <a:srgbClr val="333333"/>
                </a:solidFill>
                <a:effectLst/>
              </a:rPr>
              <a:t>In UML, the package is the only thing, which is used for grouping.</a:t>
            </a:r>
          </a:p>
          <a:p>
            <a:pPr algn="just"/>
            <a:r>
              <a:rPr lang="en-GB" b="1" i="0" dirty="0">
                <a:solidFill>
                  <a:srgbClr val="333333"/>
                </a:solidFill>
                <a:effectLst/>
              </a:rPr>
              <a:t>Package:</a:t>
            </a:r>
            <a:r>
              <a:rPr lang="en-GB" b="0" i="0" dirty="0">
                <a:solidFill>
                  <a:srgbClr val="333333"/>
                </a:solidFill>
                <a:effectLst/>
              </a:rPr>
              <a:t> Package is the only thing that is available for grouping </a:t>
            </a:r>
            <a:r>
              <a:rPr lang="en-GB" b="0" i="0" dirty="0" err="1">
                <a:solidFill>
                  <a:srgbClr val="333333"/>
                </a:solidFill>
                <a:effectLst/>
              </a:rPr>
              <a:t>behavioral</a:t>
            </a:r>
            <a:r>
              <a:rPr lang="en-GB" b="0" i="0" dirty="0">
                <a:solidFill>
                  <a:srgbClr val="333333"/>
                </a:solidFill>
                <a:effectLst/>
              </a:rPr>
              <a:t> and structural things.</a:t>
            </a:r>
          </a:p>
          <a:p>
            <a:pPr algn="just"/>
            <a:endParaRPr lang="en-GB" b="0" i="0" dirty="0">
              <a:solidFill>
                <a:srgbClr val="333333"/>
              </a:solidFill>
              <a:effectLst/>
              <a:latin typeface="inter-regular"/>
            </a:endParaRPr>
          </a:p>
          <a:p>
            <a:endParaRPr lang="en-IN" dirty="0"/>
          </a:p>
        </p:txBody>
      </p:sp>
      <p:pic>
        <p:nvPicPr>
          <p:cNvPr id="9218" name="Picture 2" descr="UML-Building Blocks">
            <a:extLst>
              <a:ext uri="{FF2B5EF4-FFF2-40B4-BE49-F238E27FC236}">
                <a16:creationId xmlns:a16="http://schemas.microsoft.com/office/drawing/2014/main" id="{1A0B43AA-285F-4275-9AAD-0A6D63555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3383" y="4625975"/>
            <a:ext cx="211455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58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45C6-CE78-44FB-B573-75D05B2850F0}"/>
              </a:ext>
            </a:extLst>
          </p:cNvPr>
          <p:cNvSpPr>
            <a:spLocks noGrp="1"/>
          </p:cNvSpPr>
          <p:nvPr>
            <p:ph type="title"/>
          </p:nvPr>
        </p:nvSpPr>
        <p:spPr/>
        <p:txBody>
          <a:bodyPr/>
          <a:lstStyle/>
          <a:p>
            <a:r>
              <a:rPr lang="en-GB" dirty="0">
                <a:solidFill>
                  <a:schemeClr val="bg1"/>
                </a:solidFill>
              </a:rPr>
              <a:t>UML building blocks</a:t>
            </a:r>
            <a:endParaRPr lang="en-IN" dirty="0"/>
          </a:p>
        </p:txBody>
      </p:sp>
      <p:sp>
        <p:nvSpPr>
          <p:cNvPr id="3" name="Content Placeholder 2">
            <a:extLst>
              <a:ext uri="{FF2B5EF4-FFF2-40B4-BE49-F238E27FC236}">
                <a16:creationId xmlns:a16="http://schemas.microsoft.com/office/drawing/2014/main" id="{6E5F31E5-9544-4521-A913-08319E516A9A}"/>
              </a:ext>
            </a:extLst>
          </p:cNvPr>
          <p:cNvSpPr>
            <a:spLocks noGrp="1"/>
          </p:cNvSpPr>
          <p:nvPr>
            <p:ph idx="1"/>
          </p:nvPr>
        </p:nvSpPr>
        <p:spPr>
          <a:xfrm>
            <a:off x="1154954" y="2603500"/>
            <a:ext cx="9827371" cy="3416300"/>
          </a:xfrm>
        </p:spPr>
        <p:txBody>
          <a:bodyPr/>
          <a:lstStyle/>
          <a:p>
            <a:pPr marL="0" indent="0" algn="just">
              <a:buNone/>
            </a:pPr>
            <a:r>
              <a:rPr lang="en-GB" b="1" i="0" u="sng" dirty="0">
                <a:solidFill>
                  <a:srgbClr val="610B4B"/>
                </a:solidFill>
                <a:effectLst/>
              </a:rPr>
              <a:t>Annotation Things</a:t>
            </a:r>
          </a:p>
          <a:p>
            <a:pPr algn="just"/>
            <a:r>
              <a:rPr lang="en-GB" b="0" i="0" dirty="0">
                <a:solidFill>
                  <a:srgbClr val="333333"/>
                </a:solidFill>
                <a:effectLst/>
              </a:rPr>
              <a:t>It is a mechanism that captures the remarks, descriptions, and comments of UML model elements. </a:t>
            </a:r>
          </a:p>
          <a:p>
            <a:pPr algn="just"/>
            <a:r>
              <a:rPr lang="en-GB" b="0" i="0" dirty="0">
                <a:solidFill>
                  <a:srgbClr val="333333"/>
                </a:solidFill>
                <a:effectLst/>
              </a:rPr>
              <a:t>In UML, a note is the only </a:t>
            </a:r>
            <a:r>
              <a:rPr lang="en-GB" b="0" i="0" dirty="0" err="1">
                <a:solidFill>
                  <a:srgbClr val="333333"/>
                </a:solidFill>
                <a:effectLst/>
              </a:rPr>
              <a:t>Annotational</a:t>
            </a:r>
            <a:r>
              <a:rPr lang="en-GB" b="0" i="0" dirty="0">
                <a:solidFill>
                  <a:srgbClr val="333333"/>
                </a:solidFill>
                <a:effectLst/>
              </a:rPr>
              <a:t> thing.</a:t>
            </a:r>
          </a:p>
          <a:p>
            <a:pPr algn="just"/>
            <a:r>
              <a:rPr lang="en-GB" b="1" i="0" dirty="0">
                <a:solidFill>
                  <a:srgbClr val="333333"/>
                </a:solidFill>
                <a:effectLst/>
              </a:rPr>
              <a:t>Note:</a:t>
            </a:r>
            <a:r>
              <a:rPr lang="en-GB" b="0" i="0" dirty="0">
                <a:solidFill>
                  <a:srgbClr val="333333"/>
                </a:solidFill>
                <a:effectLst/>
              </a:rPr>
              <a:t> It is used to attach the constraints, comments, and rules to the elements of the model.</a:t>
            </a:r>
          </a:p>
          <a:p>
            <a:pPr algn="just"/>
            <a:r>
              <a:rPr lang="en-GB" b="0" i="0" dirty="0">
                <a:solidFill>
                  <a:srgbClr val="333333"/>
                </a:solidFill>
                <a:effectLst/>
              </a:rPr>
              <a:t> It is a kind of yellow sticky note.</a:t>
            </a:r>
          </a:p>
          <a:p>
            <a:pPr marL="0" indent="0">
              <a:buNone/>
            </a:pPr>
            <a:endParaRPr lang="en-IN" dirty="0"/>
          </a:p>
        </p:txBody>
      </p:sp>
      <p:pic>
        <p:nvPicPr>
          <p:cNvPr id="10242" name="Picture 2" descr="UML-Building Blocks">
            <a:extLst>
              <a:ext uri="{FF2B5EF4-FFF2-40B4-BE49-F238E27FC236}">
                <a16:creationId xmlns:a16="http://schemas.microsoft.com/office/drawing/2014/main" id="{C91AF36F-60D4-42B8-B60E-30AFA137C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480" y="4708132"/>
            <a:ext cx="2068195" cy="138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5073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9F68-1BC8-4BC8-876C-6E70E3481EE4}"/>
              </a:ext>
            </a:extLst>
          </p:cNvPr>
          <p:cNvSpPr>
            <a:spLocks noGrp="1"/>
          </p:cNvSpPr>
          <p:nvPr>
            <p:ph type="title"/>
          </p:nvPr>
        </p:nvSpPr>
        <p:spPr/>
        <p:txBody>
          <a:bodyPr/>
          <a:lstStyle/>
          <a:p>
            <a:r>
              <a:rPr lang="en-IN" b="0" i="0" dirty="0">
                <a:solidFill>
                  <a:schemeClr val="bg1"/>
                </a:solidFill>
                <a:effectLst/>
              </a:rPr>
              <a:t>Relationships</a:t>
            </a:r>
            <a:endParaRPr lang="en-IN" dirty="0">
              <a:solidFill>
                <a:schemeClr val="bg1"/>
              </a:solidFill>
            </a:endParaRPr>
          </a:p>
        </p:txBody>
      </p:sp>
      <p:sp>
        <p:nvSpPr>
          <p:cNvPr id="3" name="Content Placeholder 2">
            <a:extLst>
              <a:ext uri="{FF2B5EF4-FFF2-40B4-BE49-F238E27FC236}">
                <a16:creationId xmlns:a16="http://schemas.microsoft.com/office/drawing/2014/main" id="{6970A755-FC47-42D4-92E4-D74B7E25CA4B}"/>
              </a:ext>
            </a:extLst>
          </p:cNvPr>
          <p:cNvSpPr>
            <a:spLocks noGrp="1"/>
          </p:cNvSpPr>
          <p:nvPr>
            <p:ph idx="1"/>
          </p:nvPr>
        </p:nvSpPr>
        <p:spPr/>
        <p:txBody>
          <a:bodyPr/>
          <a:lstStyle/>
          <a:p>
            <a:r>
              <a:rPr lang="en-GB" b="0" i="0" dirty="0">
                <a:solidFill>
                  <a:srgbClr val="333333"/>
                </a:solidFill>
                <a:effectLst/>
              </a:rPr>
              <a:t>It illustrates the meaningful connections between things.</a:t>
            </a:r>
          </a:p>
          <a:p>
            <a:r>
              <a:rPr lang="en-GB" b="0" i="0" dirty="0">
                <a:solidFill>
                  <a:srgbClr val="333333"/>
                </a:solidFill>
                <a:effectLst/>
              </a:rPr>
              <a:t> It shows the association between the entities and defines the functionality of an application.</a:t>
            </a:r>
          </a:p>
          <a:p>
            <a:r>
              <a:rPr lang="en-GB" b="0" i="0" dirty="0">
                <a:solidFill>
                  <a:srgbClr val="333333"/>
                </a:solidFill>
                <a:effectLst/>
              </a:rPr>
              <a:t> There are four types of relationships given below:</a:t>
            </a:r>
          </a:p>
          <a:p>
            <a:pPr marL="0" indent="0">
              <a:buNone/>
            </a:pPr>
            <a:r>
              <a:rPr lang="en-GB" b="1" i="0" dirty="0">
                <a:solidFill>
                  <a:srgbClr val="333333"/>
                </a:solidFill>
                <a:effectLst/>
              </a:rPr>
              <a:t>  1.Dependency:</a:t>
            </a:r>
            <a:r>
              <a:rPr lang="en-GB" b="0" i="0" dirty="0">
                <a:solidFill>
                  <a:srgbClr val="333333"/>
                </a:solidFill>
                <a:effectLst/>
              </a:rPr>
              <a:t> </a:t>
            </a:r>
          </a:p>
          <a:p>
            <a:pPr marL="0" indent="0">
              <a:buNone/>
            </a:pPr>
            <a:r>
              <a:rPr lang="en-GB" b="0" i="0" dirty="0">
                <a:solidFill>
                  <a:srgbClr val="333333"/>
                </a:solidFill>
                <a:effectLst/>
              </a:rPr>
              <a:t>Dependency is a kind of relationship in which a change in target element affects the source element, or simply we can say the source element is dependent on the target element.</a:t>
            </a:r>
            <a:br>
              <a:rPr lang="en-GB" b="0" i="0" dirty="0">
                <a:solidFill>
                  <a:srgbClr val="333333"/>
                </a:solidFill>
                <a:effectLst/>
              </a:rPr>
            </a:br>
            <a:endParaRPr lang="en-IN" dirty="0"/>
          </a:p>
        </p:txBody>
      </p:sp>
      <p:pic>
        <p:nvPicPr>
          <p:cNvPr id="6" name="Picture 2" descr="UML-Building Blocks">
            <a:extLst>
              <a:ext uri="{FF2B5EF4-FFF2-40B4-BE49-F238E27FC236}">
                <a16:creationId xmlns:a16="http://schemas.microsoft.com/office/drawing/2014/main" id="{032153C3-F26C-49AD-9529-D15895712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1325" y="5535612"/>
            <a:ext cx="2085975" cy="27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813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91E4-2922-40CC-8E62-F4335D22F049}"/>
              </a:ext>
            </a:extLst>
          </p:cNvPr>
          <p:cNvSpPr>
            <a:spLocks noGrp="1"/>
          </p:cNvSpPr>
          <p:nvPr>
            <p:ph type="title"/>
          </p:nvPr>
        </p:nvSpPr>
        <p:spPr/>
        <p:txBody>
          <a:bodyPr/>
          <a:lstStyle/>
          <a:p>
            <a:r>
              <a:rPr lang="en-IN" b="0" i="0" dirty="0">
                <a:solidFill>
                  <a:schemeClr val="bg1"/>
                </a:solidFill>
                <a:effectLst/>
              </a:rPr>
              <a:t>Relationships</a:t>
            </a:r>
            <a:endParaRPr lang="en-IN" dirty="0"/>
          </a:p>
        </p:txBody>
      </p:sp>
      <p:sp>
        <p:nvSpPr>
          <p:cNvPr id="3" name="Content Placeholder 2">
            <a:extLst>
              <a:ext uri="{FF2B5EF4-FFF2-40B4-BE49-F238E27FC236}">
                <a16:creationId xmlns:a16="http://schemas.microsoft.com/office/drawing/2014/main" id="{413C6B6E-0607-4474-9F6F-B366CD0772E5}"/>
              </a:ext>
            </a:extLst>
          </p:cNvPr>
          <p:cNvSpPr>
            <a:spLocks noGrp="1"/>
          </p:cNvSpPr>
          <p:nvPr>
            <p:ph idx="1"/>
          </p:nvPr>
        </p:nvSpPr>
        <p:spPr>
          <a:xfrm>
            <a:off x="1154954" y="2400301"/>
            <a:ext cx="8825659" cy="4295774"/>
          </a:xfrm>
        </p:spPr>
        <p:txBody>
          <a:bodyPr/>
          <a:lstStyle/>
          <a:p>
            <a:pPr marL="0" indent="0">
              <a:buNone/>
            </a:pPr>
            <a:r>
              <a:rPr lang="en-GB" b="1" i="0" dirty="0">
                <a:solidFill>
                  <a:srgbClr val="333333"/>
                </a:solidFill>
                <a:effectLst/>
              </a:rPr>
              <a:t>2.Association:</a:t>
            </a:r>
            <a:r>
              <a:rPr lang="en-GB" b="0" i="0" dirty="0">
                <a:solidFill>
                  <a:srgbClr val="333333"/>
                </a:solidFill>
                <a:effectLst/>
              </a:rPr>
              <a:t> </a:t>
            </a:r>
          </a:p>
          <a:p>
            <a:pPr marL="0" indent="0">
              <a:buNone/>
            </a:pPr>
            <a:r>
              <a:rPr lang="en-GB" b="0" i="0" dirty="0">
                <a:solidFill>
                  <a:srgbClr val="333333"/>
                </a:solidFill>
                <a:effectLst/>
              </a:rPr>
              <a:t>-A set of links that associates the entities to the UML model. </a:t>
            </a:r>
          </a:p>
          <a:p>
            <a:pPr marL="0" indent="0">
              <a:buNone/>
            </a:pPr>
            <a:r>
              <a:rPr lang="en-GB" b="0" i="0" dirty="0">
                <a:solidFill>
                  <a:srgbClr val="333333"/>
                </a:solidFill>
                <a:effectLst/>
              </a:rPr>
              <a:t>-It tells how many elements are actually taking part in forming that relationship.</a:t>
            </a:r>
          </a:p>
          <a:p>
            <a:pPr marL="0" indent="0">
              <a:buNone/>
            </a:pPr>
            <a:endParaRPr lang="en-GB" dirty="0">
              <a:solidFill>
                <a:srgbClr val="333333"/>
              </a:solidFill>
            </a:endParaRPr>
          </a:p>
          <a:p>
            <a:pPr marL="0" indent="0">
              <a:buNone/>
            </a:pPr>
            <a:endParaRPr lang="en-GB" b="0" i="0" dirty="0">
              <a:solidFill>
                <a:srgbClr val="333333"/>
              </a:solidFill>
              <a:effectLst/>
            </a:endParaRPr>
          </a:p>
          <a:p>
            <a:pPr marL="0" indent="0">
              <a:buNone/>
            </a:pPr>
            <a:r>
              <a:rPr lang="en-GB" b="1" dirty="0">
                <a:solidFill>
                  <a:srgbClr val="333333"/>
                </a:solidFill>
              </a:rPr>
              <a:t>3.</a:t>
            </a:r>
            <a:r>
              <a:rPr lang="en-GB" b="1" i="0" dirty="0">
                <a:solidFill>
                  <a:srgbClr val="333333"/>
                </a:solidFill>
                <a:effectLst/>
              </a:rPr>
              <a:t> Generalization: </a:t>
            </a:r>
          </a:p>
          <a:p>
            <a:pPr marL="0" indent="0">
              <a:buNone/>
            </a:pPr>
            <a:r>
              <a:rPr lang="en-GB" dirty="0">
                <a:solidFill>
                  <a:srgbClr val="333333"/>
                </a:solidFill>
              </a:rPr>
              <a:t>-</a:t>
            </a:r>
            <a:r>
              <a:rPr lang="en-GB" b="0" i="0" dirty="0">
                <a:solidFill>
                  <a:srgbClr val="333333"/>
                </a:solidFill>
                <a:effectLst/>
              </a:rPr>
              <a:t>It portrays the relationship between a general thing (a parent class or superclass) and a specific kind of that thing (a child class or subclass).</a:t>
            </a:r>
          </a:p>
          <a:p>
            <a:pPr marL="0" indent="0">
              <a:buNone/>
            </a:pPr>
            <a:endParaRPr lang="en-GB" b="0" i="0" dirty="0">
              <a:solidFill>
                <a:srgbClr val="333333"/>
              </a:solidFill>
              <a:effectLst/>
            </a:endParaRPr>
          </a:p>
          <a:p>
            <a:pPr marL="0" indent="0">
              <a:buNone/>
            </a:pPr>
            <a:endParaRPr lang="en-IN" dirty="0"/>
          </a:p>
        </p:txBody>
      </p:sp>
      <p:pic>
        <p:nvPicPr>
          <p:cNvPr id="12290" name="Picture 2" descr="UML-Building Blocks">
            <a:extLst>
              <a:ext uri="{FF2B5EF4-FFF2-40B4-BE49-F238E27FC236}">
                <a16:creationId xmlns:a16="http://schemas.microsoft.com/office/drawing/2014/main" id="{9A40F2BA-8338-45EC-AC66-0DE9F62BC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838" y="4024313"/>
            <a:ext cx="2728912" cy="2605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UML-Building Blocks">
            <a:extLst>
              <a:ext uri="{FF2B5EF4-FFF2-40B4-BE49-F238E27FC236}">
                <a16:creationId xmlns:a16="http://schemas.microsoft.com/office/drawing/2014/main" id="{827B7CE5-9733-4BED-BDFA-F58218872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522" y="6105525"/>
            <a:ext cx="2445544" cy="398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57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{C5A8129D-EDFF-4DED-819F-0FC7319CD0FB}tf02900722</Template>
  <TotalTime>2301</TotalTime>
  <Words>5646</Words>
  <Application>Microsoft Office PowerPoint</Application>
  <PresentationFormat>Widescreen</PresentationFormat>
  <Paragraphs>582</Paragraphs>
  <Slides>120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120</vt:i4>
      </vt:variant>
    </vt:vector>
  </HeadingPairs>
  <TitlesOfParts>
    <vt:vector size="129" baseType="lpstr">
      <vt:lpstr>Arial</vt:lpstr>
      <vt:lpstr>Century Gothic</vt:lpstr>
      <vt:lpstr>inter-bold</vt:lpstr>
      <vt:lpstr>inter-regular</vt:lpstr>
      <vt:lpstr>Times New Roman</vt:lpstr>
      <vt:lpstr>Verdana</vt:lpstr>
      <vt:lpstr>Wingdings</vt:lpstr>
      <vt:lpstr>Wingdings 3</vt:lpstr>
      <vt:lpstr>Ion Boardroom</vt:lpstr>
      <vt:lpstr>Unit I</vt:lpstr>
      <vt:lpstr>Content</vt:lpstr>
      <vt:lpstr>Traditional system development methodology</vt:lpstr>
      <vt:lpstr>Object oriented methodology</vt:lpstr>
      <vt:lpstr>Object oriented analysis and design</vt:lpstr>
      <vt:lpstr>Object oriented analysis and design</vt:lpstr>
      <vt:lpstr>Object oriented analysis and design</vt:lpstr>
      <vt:lpstr>ORTHOGONAL VIEWS OF THE SOFTWARE </vt:lpstr>
      <vt:lpstr>Difference between Traditional and Object Oriented Approach</vt:lpstr>
      <vt:lpstr>BENEFITS OF OBJECT ORIENTATION</vt:lpstr>
      <vt:lpstr>WHY OBJECT ORIENTATION?</vt:lpstr>
      <vt:lpstr>WHY OBJECT ORIENTATION?</vt:lpstr>
      <vt:lpstr>OVERVIEW OF UNIFIED APPROACH</vt:lpstr>
      <vt:lpstr>OVERVIEW OF UNIFIED APPROACH</vt:lpstr>
      <vt:lpstr>OBJECT BASICS</vt:lpstr>
      <vt:lpstr>EXAMPLES OF OBJECT ORIENTED SYSTEMS</vt:lpstr>
      <vt:lpstr>WHAT IS AN OBJECT?</vt:lpstr>
      <vt:lpstr>OBJECT’S ATTRIBUTES</vt:lpstr>
      <vt:lpstr>OBJECT’S METHODS</vt:lpstr>
      <vt:lpstr>PowerPoint Presentation</vt:lpstr>
      <vt:lpstr>PowerPoint Presentation</vt:lpstr>
      <vt:lpstr>PowerPoint Presentation</vt:lpstr>
      <vt:lpstr>PowerPoint Presentation</vt:lpstr>
      <vt:lpstr>Object oriented design-Booch  </vt:lpstr>
      <vt:lpstr>PowerPoint Presentation</vt:lpstr>
      <vt:lpstr>Booch methodology</vt:lpstr>
      <vt:lpstr>The Macro development process</vt:lpstr>
      <vt:lpstr>The Macro development process</vt:lpstr>
      <vt:lpstr>The Macro development process</vt:lpstr>
      <vt:lpstr>The Macro development process</vt:lpstr>
      <vt:lpstr>The micro development process</vt:lpstr>
      <vt:lpstr>PowerPoint Presentation</vt:lpstr>
      <vt:lpstr>The micro development process</vt:lpstr>
      <vt:lpstr>Rambaugh object modelling technique</vt:lpstr>
      <vt:lpstr>Rambaugh object modelling technique</vt:lpstr>
      <vt:lpstr>Rambaugh object modelling technique</vt:lpstr>
      <vt:lpstr>Rambaugh object modelling technique</vt:lpstr>
      <vt:lpstr>The object model</vt:lpstr>
      <vt:lpstr>PowerPoint Presentation</vt:lpstr>
      <vt:lpstr>OMT dynamic model</vt:lpstr>
      <vt:lpstr>PowerPoint Presentation</vt:lpstr>
      <vt:lpstr>OMT functional model</vt:lpstr>
      <vt:lpstr>Jacobson methodology</vt:lpstr>
      <vt:lpstr>Use cases</vt:lpstr>
      <vt:lpstr>Use cases</vt:lpstr>
      <vt:lpstr>Use cases</vt:lpstr>
      <vt:lpstr>PowerPoint Presentation</vt:lpstr>
      <vt:lpstr>Use cases</vt:lpstr>
      <vt:lpstr>Object oriented software engineering:objectory</vt:lpstr>
      <vt:lpstr>Object oriented software engineering:objectory</vt:lpstr>
      <vt:lpstr>PowerPoint Presentation</vt:lpstr>
      <vt:lpstr>Object oriented business engineering</vt:lpstr>
      <vt:lpstr>Object oriented business engineering</vt:lpstr>
      <vt:lpstr>Unified approach</vt:lpstr>
      <vt:lpstr>Unified approach</vt:lpstr>
      <vt:lpstr>PowerPoint Presentation</vt:lpstr>
      <vt:lpstr>Object oriented analysis</vt:lpstr>
      <vt:lpstr>Object oriented analysis</vt:lpstr>
      <vt:lpstr>Object oriented design</vt:lpstr>
      <vt:lpstr>Iterative development and continuous testing</vt:lpstr>
      <vt:lpstr>Modelling based on UML</vt:lpstr>
      <vt:lpstr>Layered approach to software development</vt:lpstr>
      <vt:lpstr>PowerPoint Presentation</vt:lpstr>
      <vt:lpstr>Business layer</vt:lpstr>
      <vt:lpstr>The user interface layer</vt:lpstr>
      <vt:lpstr>Access layer</vt:lpstr>
      <vt:lpstr>Unified modelling language </vt:lpstr>
      <vt:lpstr>Unified modelling language </vt:lpstr>
      <vt:lpstr>Unified modelling language </vt:lpstr>
      <vt:lpstr>Model driven architecture(MDA)</vt:lpstr>
      <vt:lpstr>Model driven architecture(MDA)</vt:lpstr>
      <vt:lpstr>Foundational concepts of MDA</vt:lpstr>
      <vt:lpstr>Model driven architecture(MDA)</vt:lpstr>
      <vt:lpstr>Model driven architecture(MDA)</vt:lpstr>
      <vt:lpstr>Model driven architecture(MDA)</vt:lpstr>
      <vt:lpstr>UML structure</vt:lpstr>
      <vt:lpstr>Class diagram</vt:lpstr>
      <vt:lpstr>PowerPoint Presentation</vt:lpstr>
      <vt:lpstr>Object diagrams</vt:lpstr>
      <vt:lpstr>PowerPoint Presentation</vt:lpstr>
      <vt:lpstr>Component diagram</vt:lpstr>
      <vt:lpstr>PowerPoint Presentation</vt:lpstr>
      <vt:lpstr>Deployment diagrams</vt:lpstr>
      <vt:lpstr>PowerPoint Presentation</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UML building blocks</vt:lpstr>
      <vt:lpstr>Relationships</vt:lpstr>
      <vt:lpstr>Relationships</vt:lpstr>
      <vt:lpstr>Relationships</vt:lpstr>
      <vt:lpstr>UML common mechanism</vt:lpstr>
      <vt:lpstr>UML common mechanism</vt:lpstr>
      <vt:lpstr>UML common mechanism</vt:lpstr>
      <vt:lpstr>UML common mechanism</vt:lpstr>
      <vt:lpstr>UML common mechanism</vt:lpstr>
      <vt:lpstr>UML common mechanism</vt:lpstr>
      <vt:lpstr>UML common mechanism</vt:lpstr>
      <vt:lpstr>UML common mechanism</vt:lpstr>
      <vt:lpstr>UML common mechanism</vt:lpstr>
      <vt:lpstr>UML common mechanism</vt:lpstr>
      <vt:lpstr>UML diagram notational techniques</vt:lpstr>
      <vt:lpstr>UML diagram notational techniques</vt:lpstr>
      <vt:lpstr>UML diagram notational techniques</vt:lpstr>
      <vt:lpstr>UML diagram notational techniques</vt:lpstr>
      <vt:lpstr>UML diagram notational techniques</vt:lpstr>
      <vt:lpstr>UML diagram notational techniques</vt:lpstr>
      <vt:lpstr>4+1 view </vt:lpstr>
      <vt:lpstr>4+1 view </vt:lpstr>
      <vt:lpstr>4+1 view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dc:title>
  <dc:creator>priyanka.kumbhar22@gmail.com</dc:creator>
  <cp:lastModifiedBy>priyanka.kumbhar22@gmail.com</cp:lastModifiedBy>
  <cp:revision>94</cp:revision>
  <dcterms:created xsi:type="dcterms:W3CDTF">2021-07-27T11:15:31Z</dcterms:created>
  <dcterms:modified xsi:type="dcterms:W3CDTF">2021-08-10T05:33:40Z</dcterms:modified>
</cp:coreProperties>
</file>